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sldIdLst>
    <p:sldId id="349" r:id="rId2"/>
    <p:sldId id="291" r:id="rId3"/>
    <p:sldId id="290" r:id="rId4"/>
    <p:sldId id="287" r:id="rId5"/>
    <p:sldId id="289" r:id="rId6"/>
    <p:sldId id="302" r:id="rId7"/>
    <p:sldId id="303" r:id="rId8"/>
    <p:sldId id="304" r:id="rId9"/>
    <p:sldId id="307" r:id="rId10"/>
    <p:sldId id="306" r:id="rId11"/>
    <p:sldId id="354" r:id="rId12"/>
    <p:sldId id="311" r:id="rId13"/>
    <p:sldId id="313" r:id="rId14"/>
    <p:sldId id="353" r:id="rId15"/>
    <p:sldId id="316" r:id="rId16"/>
    <p:sldId id="296" r:id="rId17"/>
    <p:sldId id="315" r:id="rId18"/>
    <p:sldId id="317" r:id="rId19"/>
    <p:sldId id="318" r:id="rId20"/>
    <p:sldId id="329" r:id="rId21"/>
    <p:sldId id="308" r:id="rId22"/>
    <p:sldId id="309" r:id="rId23"/>
    <p:sldId id="310" r:id="rId24"/>
    <p:sldId id="322" r:id="rId25"/>
    <p:sldId id="323" r:id="rId26"/>
    <p:sldId id="324" r:id="rId27"/>
    <p:sldId id="325" r:id="rId28"/>
    <p:sldId id="326" r:id="rId29"/>
    <p:sldId id="320" r:id="rId30"/>
    <p:sldId id="327" r:id="rId31"/>
    <p:sldId id="321" r:id="rId32"/>
    <p:sldId id="328" r:id="rId33"/>
    <p:sldId id="331" r:id="rId34"/>
    <p:sldId id="333" r:id="rId35"/>
    <p:sldId id="330" r:id="rId36"/>
    <p:sldId id="352" r:id="rId37"/>
    <p:sldId id="332" r:id="rId38"/>
    <p:sldId id="337" r:id="rId39"/>
    <p:sldId id="334" r:id="rId40"/>
    <p:sldId id="338" r:id="rId41"/>
    <p:sldId id="339" r:id="rId42"/>
    <p:sldId id="335" r:id="rId43"/>
    <p:sldId id="355" r:id="rId44"/>
    <p:sldId id="341" r:id="rId45"/>
    <p:sldId id="340" r:id="rId46"/>
    <p:sldId id="342" r:id="rId47"/>
    <p:sldId id="336" r:id="rId48"/>
    <p:sldId id="343" r:id="rId49"/>
    <p:sldId id="344" r:id="rId50"/>
    <p:sldId id="345" r:id="rId51"/>
    <p:sldId id="356" r:id="rId5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542804"/>
    <a:srgbClr val="800000"/>
    <a:srgbClr val="B9EDFF"/>
    <a:srgbClr val="5BD4FF"/>
    <a:srgbClr val="FFFFC9"/>
    <a:srgbClr val="EAE8DA"/>
    <a:srgbClr val="DBE9DD"/>
    <a:srgbClr val="F9EEED"/>
    <a:srgbClr val="D5E0F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2514" y="-73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6AAE30-4D10-42F8-BC3B-063F6CA0B87D}" type="doc">
      <dgm:prSet loTypeId="urn:microsoft.com/office/officeart/2005/8/layout/radial6" loCatId="cycle" qsTypeId="urn:microsoft.com/office/officeart/2005/8/quickstyle/simple3" qsCatId="simple" csTypeId="urn:microsoft.com/office/officeart/2005/8/colors/colorful2" csCatId="colorful" phldr="1"/>
      <dgm:spPr/>
      <dgm:t>
        <a:bodyPr/>
        <a:lstStyle/>
        <a:p>
          <a:endParaRPr lang="it-IT"/>
        </a:p>
      </dgm:t>
    </dgm:pt>
    <dgm:pt modelId="{F924B637-6812-4177-98E4-EFA7CE8DB1D4}">
      <dgm:prSet phldrT="[Testo]" custT="1"/>
      <dgm:spPr/>
      <dgm:t>
        <a:bodyPr/>
        <a:lstStyle/>
        <a:p>
          <a:r>
            <a:rPr lang="it-IT" sz="1800" b="1" dirty="0">
              <a:solidFill>
                <a:srgbClr val="002060"/>
              </a:solidFill>
            </a:rPr>
            <a:t>Le </a:t>
          </a:r>
          <a:r>
            <a:rPr lang="it-IT" sz="1800" b="1" dirty="0" err="1">
              <a:solidFill>
                <a:srgbClr val="002060"/>
              </a:solidFill>
            </a:rPr>
            <a:t>UdA</a:t>
          </a:r>
          <a:r>
            <a:rPr lang="it-IT" sz="1800" b="1" dirty="0">
              <a:solidFill>
                <a:srgbClr val="002060"/>
              </a:solidFill>
            </a:rPr>
            <a:t> sono strumenti progettuali didattico-pedagogici</a:t>
          </a:r>
        </a:p>
      </dgm:t>
    </dgm:pt>
    <dgm:pt modelId="{FDD9F7E1-99CB-443B-B863-4497808055DA}" type="parTrans" cxnId="{11F194E1-9A32-4CBB-BFD8-B250095E5DC2}">
      <dgm:prSet/>
      <dgm:spPr/>
      <dgm:t>
        <a:bodyPr/>
        <a:lstStyle/>
        <a:p>
          <a:endParaRPr lang="it-IT"/>
        </a:p>
      </dgm:t>
    </dgm:pt>
    <dgm:pt modelId="{6CC98B69-0B44-44B4-8336-E9EB7A5A7939}" type="sibTrans" cxnId="{11F194E1-9A32-4CBB-BFD8-B250095E5DC2}">
      <dgm:prSet/>
      <dgm:spPr/>
      <dgm:t>
        <a:bodyPr/>
        <a:lstStyle/>
        <a:p>
          <a:endParaRPr lang="it-IT"/>
        </a:p>
      </dgm:t>
    </dgm:pt>
    <dgm:pt modelId="{9D0C9652-881C-4133-84E0-C25A708301BC}">
      <dgm:prSet phldrT="[Testo]" custT="1"/>
      <dgm:spPr/>
      <dgm:t>
        <a:bodyPr/>
        <a:lstStyle/>
        <a:p>
          <a:r>
            <a:rPr lang="it-IT" sz="1800" b="1" dirty="0">
              <a:solidFill>
                <a:srgbClr val="2A0000"/>
              </a:solidFill>
            </a:rPr>
            <a:t>Attività didattiche e educative unitarie dove si concilia educazione e istruzione</a:t>
          </a:r>
        </a:p>
      </dgm:t>
    </dgm:pt>
    <dgm:pt modelId="{04964012-08B7-42D0-925F-1C7592F01C54}" type="parTrans" cxnId="{13666180-90F0-433B-9EE5-A74E65D67A5F}">
      <dgm:prSet/>
      <dgm:spPr/>
      <dgm:t>
        <a:bodyPr/>
        <a:lstStyle/>
        <a:p>
          <a:endParaRPr lang="it-IT"/>
        </a:p>
      </dgm:t>
    </dgm:pt>
    <dgm:pt modelId="{9EA91223-0694-4FFE-B8E1-946F16FF5822}" type="sibTrans" cxnId="{13666180-90F0-433B-9EE5-A74E65D67A5F}">
      <dgm:prSet/>
      <dgm:spPr/>
      <dgm:t>
        <a:bodyPr/>
        <a:lstStyle/>
        <a:p>
          <a:endParaRPr lang="it-IT"/>
        </a:p>
      </dgm:t>
    </dgm:pt>
    <dgm:pt modelId="{ADE67314-9E39-4E12-8275-C2EC3AE00A3D}">
      <dgm:prSet phldrT="[Testo]" custT="1"/>
      <dgm:spPr/>
      <dgm:t>
        <a:bodyPr/>
        <a:lstStyle/>
        <a:p>
          <a:r>
            <a:rPr lang="it-IT" sz="1800" b="1" dirty="0">
              <a:solidFill>
                <a:srgbClr val="663300"/>
              </a:solidFill>
            </a:rPr>
            <a:t>Centrate sull’apprendimento di unità </a:t>
          </a:r>
          <a:r>
            <a:rPr lang="it-IT" sz="1800" b="1" dirty="0" err="1">
              <a:solidFill>
                <a:srgbClr val="663300"/>
              </a:solidFill>
            </a:rPr>
            <a:t>autoconsistenti</a:t>
          </a:r>
          <a:endParaRPr lang="it-IT" sz="1800" b="1" dirty="0">
            <a:solidFill>
              <a:srgbClr val="663300"/>
            </a:solidFill>
          </a:endParaRPr>
        </a:p>
      </dgm:t>
    </dgm:pt>
    <dgm:pt modelId="{5B9A3AFA-D23C-4EE2-9C62-AECA0A77F994}" type="sibTrans" cxnId="{008A916A-B7C4-4A95-B411-843EC298FDB3}">
      <dgm:prSet/>
      <dgm:spPr/>
      <dgm:t>
        <a:bodyPr/>
        <a:lstStyle/>
        <a:p>
          <a:endParaRPr lang="it-IT"/>
        </a:p>
      </dgm:t>
    </dgm:pt>
    <dgm:pt modelId="{A28158AD-B167-44A0-B3B3-397DF64166C4}" type="parTrans" cxnId="{008A916A-B7C4-4A95-B411-843EC298FDB3}">
      <dgm:prSet/>
      <dgm:spPr/>
      <dgm:t>
        <a:bodyPr/>
        <a:lstStyle/>
        <a:p>
          <a:endParaRPr lang="it-IT"/>
        </a:p>
      </dgm:t>
    </dgm:pt>
    <dgm:pt modelId="{01B1435B-5B54-4BF5-B333-4386E07629AD}">
      <dgm:prSet phldrT="[Testo]" custT="1"/>
      <dgm:spPr/>
      <dgm:t>
        <a:bodyPr/>
        <a:lstStyle/>
        <a:p>
          <a:r>
            <a:rPr lang="it-IT" sz="1500" b="1" dirty="0">
              <a:solidFill>
                <a:srgbClr val="006600"/>
              </a:solidFill>
            </a:rPr>
            <a:t>Unità flessibili in quanto elementi di raccordo tra </a:t>
          </a:r>
          <a:r>
            <a:rPr lang="it-IT" sz="1500" b="1" dirty="0" err="1">
              <a:solidFill>
                <a:srgbClr val="006600"/>
              </a:solidFill>
            </a:rPr>
            <a:t>PECuP</a:t>
          </a:r>
          <a:r>
            <a:rPr lang="it-IT" sz="1500" b="1" dirty="0">
              <a:solidFill>
                <a:srgbClr val="006600"/>
              </a:solidFill>
            </a:rPr>
            <a:t>, risultati di apprendimento individuati nel PFI e singolo studente</a:t>
          </a:r>
        </a:p>
      </dgm:t>
    </dgm:pt>
    <dgm:pt modelId="{A5CBA923-DAE6-458D-90C3-24E6B8A2FC40}" type="sibTrans" cxnId="{8DE6BF7F-2331-484E-88C7-3FD9197D7455}">
      <dgm:prSet/>
      <dgm:spPr/>
      <dgm:t>
        <a:bodyPr/>
        <a:lstStyle/>
        <a:p>
          <a:endParaRPr lang="it-IT"/>
        </a:p>
      </dgm:t>
    </dgm:pt>
    <dgm:pt modelId="{FD693039-E2DF-4A0C-B9E2-BDFBCF67D1BA}" type="parTrans" cxnId="{8DE6BF7F-2331-484E-88C7-3FD9197D7455}">
      <dgm:prSet/>
      <dgm:spPr/>
      <dgm:t>
        <a:bodyPr/>
        <a:lstStyle/>
        <a:p>
          <a:endParaRPr lang="it-IT"/>
        </a:p>
      </dgm:t>
    </dgm:pt>
    <dgm:pt modelId="{77CAD18E-BC8F-4016-A46C-383A1F0AFAA6}" type="pres">
      <dgm:prSet presAssocID="{CD6AAE30-4D10-42F8-BC3B-063F6CA0B87D}" presName="Name0" presStyleCnt="0">
        <dgm:presLayoutVars>
          <dgm:chMax val="1"/>
          <dgm:dir/>
          <dgm:animLvl val="ctr"/>
          <dgm:resizeHandles val="exact"/>
        </dgm:presLayoutVars>
      </dgm:prSet>
      <dgm:spPr/>
      <dgm:t>
        <a:bodyPr/>
        <a:lstStyle/>
        <a:p>
          <a:endParaRPr lang="it-IT"/>
        </a:p>
      </dgm:t>
    </dgm:pt>
    <dgm:pt modelId="{843B4681-0EFF-43A8-BC46-22E6FAC3872C}" type="pres">
      <dgm:prSet presAssocID="{F924B637-6812-4177-98E4-EFA7CE8DB1D4}" presName="centerShape" presStyleLbl="node0" presStyleIdx="0" presStyleCnt="1" custScaleX="96794" custScaleY="96794" custLinFactNeighborX="0" custLinFactNeighborY="-5649"/>
      <dgm:spPr/>
      <dgm:t>
        <a:bodyPr/>
        <a:lstStyle/>
        <a:p>
          <a:endParaRPr lang="it-IT"/>
        </a:p>
      </dgm:t>
    </dgm:pt>
    <dgm:pt modelId="{10699D6B-345D-4768-BEF7-D766F66C596D}" type="pres">
      <dgm:prSet presAssocID="{9D0C9652-881C-4133-84E0-C25A708301BC}" presName="node" presStyleLbl="node1" presStyleIdx="0" presStyleCnt="3" custScaleX="215712" custScaleY="124449">
        <dgm:presLayoutVars>
          <dgm:bulletEnabled val="1"/>
        </dgm:presLayoutVars>
      </dgm:prSet>
      <dgm:spPr/>
      <dgm:t>
        <a:bodyPr/>
        <a:lstStyle/>
        <a:p>
          <a:endParaRPr lang="it-IT"/>
        </a:p>
      </dgm:t>
    </dgm:pt>
    <dgm:pt modelId="{A571A03E-2AD7-41C9-A21E-606D80E92FC9}" type="pres">
      <dgm:prSet presAssocID="{9D0C9652-881C-4133-84E0-C25A708301BC}" presName="dummy" presStyleCnt="0"/>
      <dgm:spPr/>
    </dgm:pt>
    <dgm:pt modelId="{DC3BCDEA-7622-4AA6-8AFA-5C9572115C61}" type="pres">
      <dgm:prSet presAssocID="{9EA91223-0694-4FFE-B8E1-946F16FF5822}" presName="sibTrans" presStyleLbl="sibTrans2D1" presStyleIdx="0" presStyleCnt="3"/>
      <dgm:spPr/>
      <dgm:t>
        <a:bodyPr/>
        <a:lstStyle/>
        <a:p>
          <a:endParaRPr lang="it-IT"/>
        </a:p>
      </dgm:t>
    </dgm:pt>
    <dgm:pt modelId="{8D8E9C71-36FF-4626-872D-05771D744DA3}" type="pres">
      <dgm:prSet presAssocID="{ADE67314-9E39-4E12-8275-C2EC3AE00A3D}" presName="node" presStyleLbl="node1" presStyleIdx="1" presStyleCnt="3" custScaleX="215712" custScaleY="124449">
        <dgm:presLayoutVars>
          <dgm:bulletEnabled val="1"/>
        </dgm:presLayoutVars>
      </dgm:prSet>
      <dgm:spPr/>
      <dgm:t>
        <a:bodyPr/>
        <a:lstStyle/>
        <a:p>
          <a:endParaRPr lang="it-IT"/>
        </a:p>
      </dgm:t>
    </dgm:pt>
    <dgm:pt modelId="{FD06479E-92EC-4F64-A687-D058847DF63A}" type="pres">
      <dgm:prSet presAssocID="{ADE67314-9E39-4E12-8275-C2EC3AE00A3D}" presName="dummy" presStyleCnt="0"/>
      <dgm:spPr/>
    </dgm:pt>
    <dgm:pt modelId="{2EF5B1A7-B790-4115-8434-BA3F1624D89B}" type="pres">
      <dgm:prSet presAssocID="{5B9A3AFA-D23C-4EE2-9C62-AECA0A77F994}" presName="sibTrans" presStyleLbl="sibTrans2D1" presStyleIdx="1" presStyleCnt="3"/>
      <dgm:spPr/>
      <dgm:t>
        <a:bodyPr/>
        <a:lstStyle/>
        <a:p>
          <a:endParaRPr lang="it-IT"/>
        </a:p>
      </dgm:t>
    </dgm:pt>
    <dgm:pt modelId="{78AB987C-74B4-4F4E-9E20-5362802459EC}" type="pres">
      <dgm:prSet presAssocID="{01B1435B-5B54-4BF5-B333-4386E07629AD}" presName="node" presStyleLbl="node1" presStyleIdx="2" presStyleCnt="3" custScaleX="215712" custScaleY="124449">
        <dgm:presLayoutVars>
          <dgm:bulletEnabled val="1"/>
        </dgm:presLayoutVars>
      </dgm:prSet>
      <dgm:spPr/>
      <dgm:t>
        <a:bodyPr/>
        <a:lstStyle/>
        <a:p>
          <a:endParaRPr lang="it-IT"/>
        </a:p>
      </dgm:t>
    </dgm:pt>
    <dgm:pt modelId="{EC75F73D-3D1B-4BAD-B85F-F623BE3709A6}" type="pres">
      <dgm:prSet presAssocID="{01B1435B-5B54-4BF5-B333-4386E07629AD}" presName="dummy" presStyleCnt="0"/>
      <dgm:spPr/>
    </dgm:pt>
    <dgm:pt modelId="{21C411C5-4181-4C43-970E-3C1ABF7982F5}" type="pres">
      <dgm:prSet presAssocID="{A5CBA923-DAE6-458D-90C3-24E6B8A2FC40}" presName="sibTrans" presStyleLbl="sibTrans2D1" presStyleIdx="2" presStyleCnt="3" custScaleX="107542" custScaleY="105030"/>
      <dgm:spPr/>
      <dgm:t>
        <a:bodyPr/>
        <a:lstStyle/>
        <a:p>
          <a:endParaRPr lang="it-IT"/>
        </a:p>
      </dgm:t>
    </dgm:pt>
  </dgm:ptLst>
  <dgm:cxnLst>
    <dgm:cxn modelId="{9F581129-22ED-4731-A7E5-ABE0C8D856B6}" type="presOf" srcId="{A5CBA923-DAE6-458D-90C3-24E6B8A2FC40}" destId="{21C411C5-4181-4C43-970E-3C1ABF7982F5}" srcOrd="0" destOrd="0" presId="urn:microsoft.com/office/officeart/2005/8/layout/radial6"/>
    <dgm:cxn modelId="{158F4608-5A88-41CE-A171-8D8BA8BB53A3}" type="presOf" srcId="{ADE67314-9E39-4E12-8275-C2EC3AE00A3D}" destId="{8D8E9C71-36FF-4626-872D-05771D744DA3}" srcOrd="0" destOrd="0" presId="urn:microsoft.com/office/officeart/2005/8/layout/radial6"/>
    <dgm:cxn modelId="{5857F6E0-58DB-492D-803D-F6862D8C580B}" type="presOf" srcId="{F924B637-6812-4177-98E4-EFA7CE8DB1D4}" destId="{843B4681-0EFF-43A8-BC46-22E6FAC3872C}" srcOrd="0" destOrd="0" presId="urn:microsoft.com/office/officeart/2005/8/layout/radial6"/>
    <dgm:cxn modelId="{11F194E1-9A32-4CBB-BFD8-B250095E5DC2}" srcId="{CD6AAE30-4D10-42F8-BC3B-063F6CA0B87D}" destId="{F924B637-6812-4177-98E4-EFA7CE8DB1D4}" srcOrd="0" destOrd="0" parTransId="{FDD9F7E1-99CB-443B-B863-4497808055DA}" sibTransId="{6CC98B69-0B44-44B4-8336-E9EB7A5A7939}"/>
    <dgm:cxn modelId="{13666180-90F0-433B-9EE5-A74E65D67A5F}" srcId="{F924B637-6812-4177-98E4-EFA7CE8DB1D4}" destId="{9D0C9652-881C-4133-84E0-C25A708301BC}" srcOrd="0" destOrd="0" parTransId="{04964012-08B7-42D0-925F-1C7592F01C54}" sibTransId="{9EA91223-0694-4FFE-B8E1-946F16FF5822}"/>
    <dgm:cxn modelId="{33537BD1-7B81-4312-B050-BD83DA049740}" type="presOf" srcId="{01B1435B-5B54-4BF5-B333-4386E07629AD}" destId="{78AB987C-74B4-4F4E-9E20-5362802459EC}" srcOrd="0" destOrd="0" presId="urn:microsoft.com/office/officeart/2005/8/layout/radial6"/>
    <dgm:cxn modelId="{50574621-AA4C-4208-8BAC-2B6352700DD2}" type="presOf" srcId="{5B9A3AFA-D23C-4EE2-9C62-AECA0A77F994}" destId="{2EF5B1A7-B790-4115-8434-BA3F1624D89B}" srcOrd="0" destOrd="0" presId="urn:microsoft.com/office/officeart/2005/8/layout/radial6"/>
    <dgm:cxn modelId="{D6E78DDB-4CC9-435B-A761-46433171DA71}" type="presOf" srcId="{9EA91223-0694-4FFE-B8E1-946F16FF5822}" destId="{DC3BCDEA-7622-4AA6-8AFA-5C9572115C61}" srcOrd="0" destOrd="0" presId="urn:microsoft.com/office/officeart/2005/8/layout/radial6"/>
    <dgm:cxn modelId="{008A916A-B7C4-4A95-B411-843EC298FDB3}" srcId="{F924B637-6812-4177-98E4-EFA7CE8DB1D4}" destId="{ADE67314-9E39-4E12-8275-C2EC3AE00A3D}" srcOrd="1" destOrd="0" parTransId="{A28158AD-B167-44A0-B3B3-397DF64166C4}" sibTransId="{5B9A3AFA-D23C-4EE2-9C62-AECA0A77F994}"/>
    <dgm:cxn modelId="{268959E8-6D41-4DD2-96D4-89A9043835B9}" type="presOf" srcId="{9D0C9652-881C-4133-84E0-C25A708301BC}" destId="{10699D6B-345D-4768-BEF7-D766F66C596D}" srcOrd="0" destOrd="0" presId="urn:microsoft.com/office/officeart/2005/8/layout/radial6"/>
    <dgm:cxn modelId="{8DE6BF7F-2331-484E-88C7-3FD9197D7455}" srcId="{F924B637-6812-4177-98E4-EFA7CE8DB1D4}" destId="{01B1435B-5B54-4BF5-B333-4386E07629AD}" srcOrd="2" destOrd="0" parTransId="{FD693039-E2DF-4A0C-B9E2-BDFBCF67D1BA}" sibTransId="{A5CBA923-DAE6-458D-90C3-24E6B8A2FC40}"/>
    <dgm:cxn modelId="{F1574209-ABFB-49CF-9C35-D7113867A99E}" type="presOf" srcId="{CD6AAE30-4D10-42F8-BC3B-063F6CA0B87D}" destId="{77CAD18E-BC8F-4016-A46C-383A1F0AFAA6}" srcOrd="0" destOrd="0" presId="urn:microsoft.com/office/officeart/2005/8/layout/radial6"/>
    <dgm:cxn modelId="{E6075BF4-EB37-4886-83A3-C4B3D5D789C8}" type="presParOf" srcId="{77CAD18E-BC8F-4016-A46C-383A1F0AFAA6}" destId="{843B4681-0EFF-43A8-BC46-22E6FAC3872C}" srcOrd="0" destOrd="0" presId="urn:microsoft.com/office/officeart/2005/8/layout/radial6"/>
    <dgm:cxn modelId="{86BCDBA8-E6A7-4D50-863D-75EE57FD00EC}" type="presParOf" srcId="{77CAD18E-BC8F-4016-A46C-383A1F0AFAA6}" destId="{10699D6B-345D-4768-BEF7-D766F66C596D}" srcOrd="1" destOrd="0" presId="urn:microsoft.com/office/officeart/2005/8/layout/radial6"/>
    <dgm:cxn modelId="{D515B5DA-FD6F-4FF9-9266-7BAAECFE1B7C}" type="presParOf" srcId="{77CAD18E-BC8F-4016-A46C-383A1F0AFAA6}" destId="{A571A03E-2AD7-41C9-A21E-606D80E92FC9}" srcOrd="2" destOrd="0" presId="urn:microsoft.com/office/officeart/2005/8/layout/radial6"/>
    <dgm:cxn modelId="{97F84DAD-D97E-4D11-8CD6-6C9D04F2D67D}" type="presParOf" srcId="{77CAD18E-BC8F-4016-A46C-383A1F0AFAA6}" destId="{DC3BCDEA-7622-4AA6-8AFA-5C9572115C61}" srcOrd="3" destOrd="0" presId="urn:microsoft.com/office/officeart/2005/8/layout/radial6"/>
    <dgm:cxn modelId="{6FFAD6A7-47CD-402A-80C1-CC2D076A4E20}" type="presParOf" srcId="{77CAD18E-BC8F-4016-A46C-383A1F0AFAA6}" destId="{8D8E9C71-36FF-4626-872D-05771D744DA3}" srcOrd="4" destOrd="0" presId="urn:microsoft.com/office/officeart/2005/8/layout/radial6"/>
    <dgm:cxn modelId="{520D64EE-2927-477A-A11D-BE6ACFDAC165}" type="presParOf" srcId="{77CAD18E-BC8F-4016-A46C-383A1F0AFAA6}" destId="{FD06479E-92EC-4F64-A687-D058847DF63A}" srcOrd="5" destOrd="0" presId="urn:microsoft.com/office/officeart/2005/8/layout/radial6"/>
    <dgm:cxn modelId="{68125C9A-BDAC-4A39-9946-F3B4BB9D478E}" type="presParOf" srcId="{77CAD18E-BC8F-4016-A46C-383A1F0AFAA6}" destId="{2EF5B1A7-B790-4115-8434-BA3F1624D89B}" srcOrd="6" destOrd="0" presId="urn:microsoft.com/office/officeart/2005/8/layout/radial6"/>
    <dgm:cxn modelId="{22A7E17C-555B-44C0-8E5E-422F43941E49}" type="presParOf" srcId="{77CAD18E-BC8F-4016-A46C-383A1F0AFAA6}" destId="{78AB987C-74B4-4F4E-9E20-5362802459EC}" srcOrd="7" destOrd="0" presId="urn:microsoft.com/office/officeart/2005/8/layout/radial6"/>
    <dgm:cxn modelId="{3C4284AA-C4B0-48AE-B2FB-8301AA9D73A3}" type="presParOf" srcId="{77CAD18E-BC8F-4016-A46C-383A1F0AFAA6}" destId="{EC75F73D-3D1B-4BAD-B85F-F623BE3709A6}" srcOrd="8" destOrd="0" presId="urn:microsoft.com/office/officeart/2005/8/layout/radial6"/>
    <dgm:cxn modelId="{C748EDFD-A74E-4B76-88BD-6C4AF20A01F7}" type="presParOf" srcId="{77CAD18E-BC8F-4016-A46C-383A1F0AFAA6}" destId="{21C411C5-4181-4C43-970E-3C1ABF7982F5}" srcOrd="9"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3C399F-E0DE-4E82-8CCF-9B299817EDEA}" type="datetimeFigureOut">
              <a:rPr lang="it-IT" smtClean="0"/>
              <a:pPr/>
              <a:t>16/01/2019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0634F8-39EC-42E8-9A4D-FDAAC8684709}" type="slidenum">
              <a:rPr lang="it-IT" smtClean="0"/>
              <a:pPr/>
              <a:t>‹N›</a:t>
            </a:fld>
            <a:endParaRPr lang="it-IT"/>
          </a:p>
        </p:txBody>
      </p:sp>
    </p:spTree>
    <p:extLst>
      <p:ext uri="{BB962C8B-B14F-4D97-AF65-F5344CB8AC3E}">
        <p14:creationId xmlns:p14="http://schemas.microsoft.com/office/powerpoint/2010/main" xmlns="" val="602979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5B0634F8-39EC-42E8-9A4D-FDAAC8684709}" type="slidenum">
              <a:rPr lang="it-IT" smtClean="0"/>
              <a:pPr/>
              <a:t>8</a:t>
            </a:fld>
            <a:endParaRPr lang="it-IT"/>
          </a:p>
        </p:txBody>
      </p:sp>
    </p:spTree>
    <p:extLst>
      <p:ext uri="{BB962C8B-B14F-4D97-AF65-F5344CB8AC3E}">
        <p14:creationId xmlns:p14="http://schemas.microsoft.com/office/powerpoint/2010/main" xmlns="" val="1657567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225FFE3C-1C53-41F3-B432-41BAADAB262E}" type="datetime1">
              <a:rPr lang="it-IT" smtClean="0"/>
              <a:pPr/>
              <a:t>16/01/2019</a:t>
            </a:fld>
            <a:endParaRPr lang="it-IT"/>
          </a:p>
        </p:txBody>
      </p:sp>
      <p:sp>
        <p:nvSpPr>
          <p:cNvPr id="5" name="Segnaposto piè di pagina 4"/>
          <p:cNvSpPr>
            <a:spLocks noGrp="1"/>
          </p:cNvSpPr>
          <p:nvPr>
            <p:ph type="ftr" sz="quarter" idx="11"/>
          </p:nvPr>
        </p:nvSpPr>
        <p:spPr/>
        <p:txBody>
          <a:bodyPr/>
          <a:lstStyle/>
          <a:p>
            <a:r>
              <a:rPr lang="it-IT"/>
              <a:t>Prof. Gioacchino SOMMA</a:t>
            </a:r>
          </a:p>
        </p:txBody>
      </p:sp>
      <p:sp>
        <p:nvSpPr>
          <p:cNvPr id="6" name="Segnaposto numero diapositiva 5"/>
          <p:cNvSpPr>
            <a:spLocks noGrp="1"/>
          </p:cNvSpPr>
          <p:nvPr>
            <p:ph type="sldNum" sz="quarter" idx="12"/>
          </p:nvPr>
        </p:nvSpPr>
        <p:spPr/>
        <p:txBody>
          <a:bodyPr/>
          <a:lstStyle/>
          <a:p>
            <a:fld id="{442FBA23-18CC-45E1-88DC-A65A0A8B96EF}" type="slidenum">
              <a:rPr lang="it-IT" smtClean="0"/>
              <a:pPr/>
              <a:t>‹N›</a:t>
            </a:fld>
            <a:endParaRPr lang="it-IT"/>
          </a:p>
        </p:txBody>
      </p:sp>
    </p:spTree>
    <p:extLst>
      <p:ext uri="{BB962C8B-B14F-4D97-AF65-F5344CB8AC3E}">
        <p14:creationId xmlns:p14="http://schemas.microsoft.com/office/powerpoint/2010/main" xmlns="" val="1372675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D77A7A74-CB25-44E9-842C-CF89ABA1AD3D}" type="datetime1">
              <a:rPr lang="it-IT" smtClean="0"/>
              <a:pPr/>
              <a:t>16/01/2019</a:t>
            </a:fld>
            <a:endParaRPr lang="it-IT"/>
          </a:p>
        </p:txBody>
      </p:sp>
      <p:sp>
        <p:nvSpPr>
          <p:cNvPr id="5" name="Segnaposto piè di pagina 4"/>
          <p:cNvSpPr>
            <a:spLocks noGrp="1"/>
          </p:cNvSpPr>
          <p:nvPr>
            <p:ph type="ftr" sz="quarter" idx="11"/>
          </p:nvPr>
        </p:nvSpPr>
        <p:spPr/>
        <p:txBody>
          <a:bodyPr/>
          <a:lstStyle/>
          <a:p>
            <a:r>
              <a:rPr lang="it-IT"/>
              <a:t>Prof. Gioacchino SOMMA</a:t>
            </a:r>
          </a:p>
        </p:txBody>
      </p:sp>
      <p:sp>
        <p:nvSpPr>
          <p:cNvPr id="6" name="Segnaposto numero diapositiva 5"/>
          <p:cNvSpPr>
            <a:spLocks noGrp="1"/>
          </p:cNvSpPr>
          <p:nvPr>
            <p:ph type="sldNum" sz="quarter" idx="12"/>
          </p:nvPr>
        </p:nvSpPr>
        <p:spPr/>
        <p:txBody>
          <a:bodyPr/>
          <a:lstStyle/>
          <a:p>
            <a:fld id="{442FBA23-18CC-45E1-88DC-A65A0A8B96EF}" type="slidenum">
              <a:rPr lang="it-IT" smtClean="0"/>
              <a:pPr/>
              <a:t>‹N›</a:t>
            </a:fld>
            <a:endParaRPr lang="it-IT"/>
          </a:p>
        </p:txBody>
      </p:sp>
    </p:spTree>
    <p:extLst>
      <p:ext uri="{BB962C8B-B14F-4D97-AF65-F5344CB8AC3E}">
        <p14:creationId xmlns:p14="http://schemas.microsoft.com/office/powerpoint/2010/main" xmlns="" val="1456418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5EBB3238-4465-4A3F-BD29-79EC3758E488}" type="datetime1">
              <a:rPr lang="it-IT" smtClean="0"/>
              <a:pPr/>
              <a:t>16/01/2019</a:t>
            </a:fld>
            <a:endParaRPr lang="it-IT"/>
          </a:p>
        </p:txBody>
      </p:sp>
      <p:sp>
        <p:nvSpPr>
          <p:cNvPr id="5" name="Segnaposto piè di pagina 4"/>
          <p:cNvSpPr>
            <a:spLocks noGrp="1"/>
          </p:cNvSpPr>
          <p:nvPr>
            <p:ph type="ftr" sz="quarter" idx="11"/>
          </p:nvPr>
        </p:nvSpPr>
        <p:spPr/>
        <p:txBody>
          <a:bodyPr/>
          <a:lstStyle/>
          <a:p>
            <a:r>
              <a:rPr lang="it-IT"/>
              <a:t>Prof. Gioacchino SOMMA</a:t>
            </a:r>
          </a:p>
        </p:txBody>
      </p:sp>
      <p:sp>
        <p:nvSpPr>
          <p:cNvPr id="6" name="Segnaposto numero diapositiva 5"/>
          <p:cNvSpPr>
            <a:spLocks noGrp="1"/>
          </p:cNvSpPr>
          <p:nvPr>
            <p:ph type="sldNum" sz="quarter" idx="12"/>
          </p:nvPr>
        </p:nvSpPr>
        <p:spPr/>
        <p:txBody>
          <a:bodyPr/>
          <a:lstStyle/>
          <a:p>
            <a:fld id="{442FBA23-18CC-45E1-88DC-A65A0A8B96EF}" type="slidenum">
              <a:rPr lang="it-IT" smtClean="0"/>
              <a:pPr/>
              <a:t>‹N›</a:t>
            </a:fld>
            <a:endParaRPr lang="it-IT"/>
          </a:p>
        </p:txBody>
      </p:sp>
    </p:spTree>
    <p:extLst>
      <p:ext uri="{BB962C8B-B14F-4D97-AF65-F5344CB8AC3E}">
        <p14:creationId xmlns:p14="http://schemas.microsoft.com/office/powerpoint/2010/main" xmlns="" val="1494341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7EC58EA8-3B64-4712-9B6B-3F878266F1C8}" type="datetime1">
              <a:rPr lang="it-IT" smtClean="0"/>
              <a:pPr/>
              <a:t>16/01/2019</a:t>
            </a:fld>
            <a:endParaRPr lang="it-IT"/>
          </a:p>
        </p:txBody>
      </p:sp>
      <p:sp>
        <p:nvSpPr>
          <p:cNvPr id="5" name="Segnaposto piè di pagina 4"/>
          <p:cNvSpPr>
            <a:spLocks noGrp="1"/>
          </p:cNvSpPr>
          <p:nvPr>
            <p:ph type="ftr" sz="quarter" idx="11"/>
          </p:nvPr>
        </p:nvSpPr>
        <p:spPr/>
        <p:txBody>
          <a:bodyPr/>
          <a:lstStyle/>
          <a:p>
            <a:r>
              <a:rPr lang="it-IT"/>
              <a:t>Prof. Gioacchino SOMMA</a:t>
            </a:r>
          </a:p>
        </p:txBody>
      </p:sp>
      <p:sp>
        <p:nvSpPr>
          <p:cNvPr id="6" name="Segnaposto numero diapositiva 5"/>
          <p:cNvSpPr>
            <a:spLocks noGrp="1"/>
          </p:cNvSpPr>
          <p:nvPr>
            <p:ph type="sldNum" sz="quarter" idx="12"/>
          </p:nvPr>
        </p:nvSpPr>
        <p:spPr/>
        <p:txBody>
          <a:bodyPr/>
          <a:lstStyle/>
          <a:p>
            <a:fld id="{442FBA23-18CC-45E1-88DC-A65A0A8B96EF}" type="slidenum">
              <a:rPr lang="it-IT" smtClean="0"/>
              <a:pPr/>
              <a:t>‹N›</a:t>
            </a:fld>
            <a:endParaRPr lang="it-IT"/>
          </a:p>
        </p:txBody>
      </p:sp>
    </p:spTree>
    <p:extLst>
      <p:ext uri="{BB962C8B-B14F-4D97-AF65-F5344CB8AC3E}">
        <p14:creationId xmlns:p14="http://schemas.microsoft.com/office/powerpoint/2010/main" xmlns="" val="1235369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8403AA31-6158-4D7E-AC86-BA9D065DD705}" type="datetime1">
              <a:rPr lang="it-IT" smtClean="0"/>
              <a:pPr/>
              <a:t>16/01/2019</a:t>
            </a:fld>
            <a:endParaRPr lang="it-IT"/>
          </a:p>
        </p:txBody>
      </p:sp>
      <p:sp>
        <p:nvSpPr>
          <p:cNvPr id="5" name="Segnaposto piè di pagina 4"/>
          <p:cNvSpPr>
            <a:spLocks noGrp="1"/>
          </p:cNvSpPr>
          <p:nvPr>
            <p:ph type="ftr" sz="quarter" idx="11"/>
          </p:nvPr>
        </p:nvSpPr>
        <p:spPr/>
        <p:txBody>
          <a:bodyPr/>
          <a:lstStyle/>
          <a:p>
            <a:r>
              <a:rPr lang="it-IT"/>
              <a:t>Prof. Gioacchino SOMMA</a:t>
            </a:r>
          </a:p>
        </p:txBody>
      </p:sp>
      <p:sp>
        <p:nvSpPr>
          <p:cNvPr id="6" name="Segnaposto numero diapositiva 5"/>
          <p:cNvSpPr>
            <a:spLocks noGrp="1"/>
          </p:cNvSpPr>
          <p:nvPr>
            <p:ph type="sldNum" sz="quarter" idx="12"/>
          </p:nvPr>
        </p:nvSpPr>
        <p:spPr/>
        <p:txBody>
          <a:bodyPr/>
          <a:lstStyle/>
          <a:p>
            <a:fld id="{442FBA23-18CC-45E1-88DC-A65A0A8B96EF}" type="slidenum">
              <a:rPr lang="it-IT" smtClean="0"/>
              <a:pPr/>
              <a:t>‹N›</a:t>
            </a:fld>
            <a:endParaRPr lang="it-IT"/>
          </a:p>
        </p:txBody>
      </p:sp>
    </p:spTree>
    <p:extLst>
      <p:ext uri="{BB962C8B-B14F-4D97-AF65-F5344CB8AC3E}">
        <p14:creationId xmlns:p14="http://schemas.microsoft.com/office/powerpoint/2010/main" xmlns="" val="1002598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A6A1CCF7-2867-4C0C-B43E-158F2D9DA84F}" type="datetime1">
              <a:rPr lang="it-IT" smtClean="0"/>
              <a:pPr/>
              <a:t>16/01/2019</a:t>
            </a:fld>
            <a:endParaRPr lang="it-IT"/>
          </a:p>
        </p:txBody>
      </p:sp>
      <p:sp>
        <p:nvSpPr>
          <p:cNvPr id="6" name="Segnaposto piè di pagina 5"/>
          <p:cNvSpPr>
            <a:spLocks noGrp="1"/>
          </p:cNvSpPr>
          <p:nvPr>
            <p:ph type="ftr" sz="quarter" idx="11"/>
          </p:nvPr>
        </p:nvSpPr>
        <p:spPr/>
        <p:txBody>
          <a:bodyPr/>
          <a:lstStyle/>
          <a:p>
            <a:r>
              <a:rPr lang="it-IT"/>
              <a:t>Prof. Gioacchino SOMMA</a:t>
            </a:r>
          </a:p>
        </p:txBody>
      </p:sp>
      <p:sp>
        <p:nvSpPr>
          <p:cNvPr id="7" name="Segnaposto numero diapositiva 6"/>
          <p:cNvSpPr>
            <a:spLocks noGrp="1"/>
          </p:cNvSpPr>
          <p:nvPr>
            <p:ph type="sldNum" sz="quarter" idx="12"/>
          </p:nvPr>
        </p:nvSpPr>
        <p:spPr/>
        <p:txBody>
          <a:bodyPr/>
          <a:lstStyle/>
          <a:p>
            <a:fld id="{442FBA23-18CC-45E1-88DC-A65A0A8B96EF}" type="slidenum">
              <a:rPr lang="it-IT" smtClean="0"/>
              <a:pPr/>
              <a:t>‹N›</a:t>
            </a:fld>
            <a:endParaRPr lang="it-IT"/>
          </a:p>
        </p:txBody>
      </p:sp>
    </p:spTree>
    <p:extLst>
      <p:ext uri="{BB962C8B-B14F-4D97-AF65-F5344CB8AC3E}">
        <p14:creationId xmlns:p14="http://schemas.microsoft.com/office/powerpoint/2010/main" xmlns="" val="649233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FD06C391-C6F5-40AA-B580-AFCCD798BD15}" type="datetime1">
              <a:rPr lang="it-IT" smtClean="0"/>
              <a:pPr/>
              <a:t>16/01/2019</a:t>
            </a:fld>
            <a:endParaRPr lang="it-IT"/>
          </a:p>
        </p:txBody>
      </p:sp>
      <p:sp>
        <p:nvSpPr>
          <p:cNvPr id="8" name="Segnaposto piè di pagina 7"/>
          <p:cNvSpPr>
            <a:spLocks noGrp="1"/>
          </p:cNvSpPr>
          <p:nvPr>
            <p:ph type="ftr" sz="quarter" idx="11"/>
          </p:nvPr>
        </p:nvSpPr>
        <p:spPr/>
        <p:txBody>
          <a:bodyPr/>
          <a:lstStyle/>
          <a:p>
            <a:r>
              <a:rPr lang="it-IT"/>
              <a:t>Prof. Gioacchino SOMMA</a:t>
            </a:r>
          </a:p>
        </p:txBody>
      </p:sp>
      <p:sp>
        <p:nvSpPr>
          <p:cNvPr id="9" name="Segnaposto numero diapositiva 8"/>
          <p:cNvSpPr>
            <a:spLocks noGrp="1"/>
          </p:cNvSpPr>
          <p:nvPr>
            <p:ph type="sldNum" sz="quarter" idx="12"/>
          </p:nvPr>
        </p:nvSpPr>
        <p:spPr/>
        <p:txBody>
          <a:bodyPr/>
          <a:lstStyle/>
          <a:p>
            <a:fld id="{442FBA23-18CC-45E1-88DC-A65A0A8B96EF}" type="slidenum">
              <a:rPr lang="it-IT" smtClean="0"/>
              <a:pPr/>
              <a:t>‹N›</a:t>
            </a:fld>
            <a:endParaRPr lang="it-IT"/>
          </a:p>
        </p:txBody>
      </p:sp>
    </p:spTree>
    <p:extLst>
      <p:ext uri="{BB962C8B-B14F-4D97-AF65-F5344CB8AC3E}">
        <p14:creationId xmlns:p14="http://schemas.microsoft.com/office/powerpoint/2010/main" xmlns="" val="3023064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5E602FF0-1CB1-4AC1-9156-CE07821F15A2}" type="datetime1">
              <a:rPr lang="it-IT" smtClean="0"/>
              <a:pPr/>
              <a:t>16/01/2019</a:t>
            </a:fld>
            <a:endParaRPr lang="it-IT"/>
          </a:p>
        </p:txBody>
      </p:sp>
      <p:sp>
        <p:nvSpPr>
          <p:cNvPr id="4" name="Segnaposto piè di pagina 3"/>
          <p:cNvSpPr>
            <a:spLocks noGrp="1"/>
          </p:cNvSpPr>
          <p:nvPr>
            <p:ph type="ftr" sz="quarter" idx="11"/>
          </p:nvPr>
        </p:nvSpPr>
        <p:spPr/>
        <p:txBody>
          <a:bodyPr/>
          <a:lstStyle/>
          <a:p>
            <a:r>
              <a:rPr lang="it-IT"/>
              <a:t>Prof. Gioacchino SOMMA</a:t>
            </a:r>
          </a:p>
        </p:txBody>
      </p:sp>
      <p:sp>
        <p:nvSpPr>
          <p:cNvPr id="5" name="Segnaposto numero diapositiva 4"/>
          <p:cNvSpPr>
            <a:spLocks noGrp="1"/>
          </p:cNvSpPr>
          <p:nvPr>
            <p:ph type="sldNum" sz="quarter" idx="12"/>
          </p:nvPr>
        </p:nvSpPr>
        <p:spPr/>
        <p:txBody>
          <a:bodyPr/>
          <a:lstStyle/>
          <a:p>
            <a:fld id="{442FBA23-18CC-45E1-88DC-A65A0A8B96EF}" type="slidenum">
              <a:rPr lang="it-IT" smtClean="0"/>
              <a:pPr/>
              <a:t>‹N›</a:t>
            </a:fld>
            <a:endParaRPr lang="it-IT"/>
          </a:p>
        </p:txBody>
      </p:sp>
    </p:spTree>
    <p:extLst>
      <p:ext uri="{BB962C8B-B14F-4D97-AF65-F5344CB8AC3E}">
        <p14:creationId xmlns:p14="http://schemas.microsoft.com/office/powerpoint/2010/main" xmlns="" val="3005067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DE54079-A0F2-4037-8034-775E73B91AD0}" type="datetime1">
              <a:rPr lang="it-IT" smtClean="0"/>
              <a:pPr/>
              <a:t>16/01/2019</a:t>
            </a:fld>
            <a:endParaRPr lang="it-IT"/>
          </a:p>
        </p:txBody>
      </p:sp>
      <p:sp>
        <p:nvSpPr>
          <p:cNvPr id="3" name="Segnaposto piè di pagina 2"/>
          <p:cNvSpPr>
            <a:spLocks noGrp="1"/>
          </p:cNvSpPr>
          <p:nvPr>
            <p:ph type="ftr" sz="quarter" idx="11"/>
          </p:nvPr>
        </p:nvSpPr>
        <p:spPr/>
        <p:txBody>
          <a:bodyPr/>
          <a:lstStyle/>
          <a:p>
            <a:r>
              <a:rPr lang="it-IT"/>
              <a:t>Prof. Gioacchino SOMMA</a:t>
            </a:r>
          </a:p>
        </p:txBody>
      </p:sp>
      <p:sp>
        <p:nvSpPr>
          <p:cNvPr id="4" name="Segnaposto numero diapositiva 3"/>
          <p:cNvSpPr>
            <a:spLocks noGrp="1"/>
          </p:cNvSpPr>
          <p:nvPr>
            <p:ph type="sldNum" sz="quarter" idx="12"/>
          </p:nvPr>
        </p:nvSpPr>
        <p:spPr/>
        <p:txBody>
          <a:bodyPr/>
          <a:lstStyle/>
          <a:p>
            <a:fld id="{442FBA23-18CC-45E1-88DC-A65A0A8B96EF}" type="slidenum">
              <a:rPr lang="it-IT" smtClean="0"/>
              <a:pPr/>
              <a:t>‹N›</a:t>
            </a:fld>
            <a:endParaRPr lang="it-IT"/>
          </a:p>
        </p:txBody>
      </p:sp>
    </p:spTree>
    <p:extLst>
      <p:ext uri="{BB962C8B-B14F-4D97-AF65-F5344CB8AC3E}">
        <p14:creationId xmlns:p14="http://schemas.microsoft.com/office/powerpoint/2010/main" xmlns="" val="2507304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4C1DF2E7-F06F-4793-9DF1-EBA14247044D}" type="datetime1">
              <a:rPr lang="it-IT" smtClean="0"/>
              <a:pPr/>
              <a:t>16/01/2019</a:t>
            </a:fld>
            <a:endParaRPr lang="it-IT"/>
          </a:p>
        </p:txBody>
      </p:sp>
      <p:sp>
        <p:nvSpPr>
          <p:cNvPr id="6" name="Segnaposto piè di pagina 5"/>
          <p:cNvSpPr>
            <a:spLocks noGrp="1"/>
          </p:cNvSpPr>
          <p:nvPr>
            <p:ph type="ftr" sz="quarter" idx="11"/>
          </p:nvPr>
        </p:nvSpPr>
        <p:spPr/>
        <p:txBody>
          <a:bodyPr/>
          <a:lstStyle/>
          <a:p>
            <a:r>
              <a:rPr lang="it-IT"/>
              <a:t>Prof. Gioacchino SOMMA</a:t>
            </a:r>
          </a:p>
        </p:txBody>
      </p:sp>
      <p:sp>
        <p:nvSpPr>
          <p:cNvPr id="7" name="Segnaposto numero diapositiva 6"/>
          <p:cNvSpPr>
            <a:spLocks noGrp="1"/>
          </p:cNvSpPr>
          <p:nvPr>
            <p:ph type="sldNum" sz="quarter" idx="12"/>
          </p:nvPr>
        </p:nvSpPr>
        <p:spPr/>
        <p:txBody>
          <a:bodyPr/>
          <a:lstStyle/>
          <a:p>
            <a:fld id="{442FBA23-18CC-45E1-88DC-A65A0A8B96EF}" type="slidenum">
              <a:rPr lang="it-IT" smtClean="0"/>
              <a:pPr/>
              <a:t>‹N›</a:t>
            </a:fld>
            <a:endParaRPr lang="it-IT"/>
          </a:p>
        </p:txBody>
      </p:sp>
    </p:spTree>
    <p:extLst>
      <p:ext uri="{BB962C8B-B14F-4D97-AF65-F5344CB8AC3E}">
        <p14:creationId xmlns:p14="http://schemas.microsoft.com/office/powerpoint/2010/main" xmlns="" val="1980093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E6D52FF8-070D-4851-9887-4CB759697D26}" type="datetime1">
              <a:rPr lang="it-IT" smtClean="0"/>
              <a:pPr/>
              <a:t>16/01/2019</a:t>
            </a:fld>
            <a:endParaRPr lang="it-IT"/>
          </a:p>
        </p:txBody>
      </p:sp>
      <p:sp>
        <p:nvSpPr>
          <p:cNvPr id="6" name="Segnaposto piè di pagina 5"/>
          <p:cNvSpPr>
            <a:spLocks noGrp="1"/>
          </p:cNvSpPr>
          <p:nvPr>
            <p:ph type="ftr" sz="quarter" idx="11"/>
          </p:nvPr>
        </p:nvSpPr>
        <p:spPr/>
        <p:txBody>
          <a:bodyPr/>
          <a:lstStyle/>
          <a:p>
            <a:r>
              <a:rPr lang="it-IT"/>
              <a:t>Prof. Gioacchino SOMMA</a:t>
            </a:r>
          </a:p>
        </p:txBody>
      </p:sp>
      <p:sp>
        <p:nvSpPr>
          <p:cNvPr id="7" name="Segnaposto numero diapositiva 6"/>
          <p:cNvSpPr>
            <a:spLocks noGrp="1"/>
          </p:cNvSpPr>
          <p:nvPr>
            <p:ph type="sldNum" sz="quarter" idx="12"/>
          </p:nvPr>
        </p:nvSpPr>
        <p:spPr/>
        <p:txBody>
          <a:bodyPr/>
          <a:lstStyle/>
          <a:p>
            <a:fld id="{442FBA23-18CC-45E1-88DC-A65A0A8B96EF}" type="slidenum">
              <a:rPr lang="it-IT" smtClean="0"/>
              <a:pPr/>
              <a:t>‹N›</a:t>
            </a:fld>
            <a:endParaRPr lang="it-IT"/>
          </a:p>
        </p:txBody>
      </p:sp>
    </p:spTree>
    <p:extLst>
      <p:ext uri="{BB962C8B-B14F-4D97-AF65-F5344CB8AC3E}">
        <p14:creationId xmlns:p14="http://schemas.microsoft.com/office/powerpoint/2010/main" xmlns="" val="4117769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2C41F9-FE9D-47DB-B277-4B23632ECE98}" type="datetime1">
              <a:rPr lang="it-IT" smtClean="0"/>
              <a:pPr/>
              <a:t>16/01/2019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a:t>Prof. Gioacchino SOMMA</a:t>
            </a:r>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2FBA23-18CC-45E1-88DC-A65A0A8B96EF}" type="slidenum">
              <a:rPr lang="it-IT" smtClean="0"/>
              <a:pPr/>
              <a:t>‹N›</a:t>
            </a:fld>
            <a:endParaRPr lang="it-IT"/>
          </a:p>
        </p:txBody>
      </p:sp>
    </p:spTree>
    <p:extLst>
      <p:ext uri="{BB962C8B-B14F-4D97-AF65-F5344CB8AC3E}">
        <p14:creationId xmlns:p14="http://schemas.microsoft.com/office/powerpoint/2010/main" xmlns="" val="11865066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2.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r>
              <a:rPr lang="it-IT"/>
              <a:t>Prof. Gioacchino SOMMA</a:t>
            </a:r>
          </a:p>
        </p:txBody>
      </p:sp>
      <p:sp>
        <p:nvSpPr>
          <p:cNvPr id="3" name="CasellaDiTesto 2"/>
          <p:cNvSpPr txBox="1"/>
          <p:nvPr/>
        </p:nvSpPr>
        <p:spPr>
          <a:xfrm>
            <a:off x="827584" y="2242295"/>
            <a:ext cx="7632848" cy="2308324"/>
          </a:xfrm>
          <a:prstGeom prst="rect">
            <a:avLst/>
          </a:prstGeom>
          <a:solidFill>
            <a:schemeClr val="bg1"/>
          </a:solidFill>
          <a:effectLst>
            <a:outerShdw blurRad="88900" dist="38100" dir="2700000" algn="tl" rotWithShape="0">
              <a:prstClr val="black">
                <a:alpha val="39000"/>
              </a:prstClr>
            </a:outerShdw>
          </a:effectLst>
          <a:scene3d>
            <a:camera prst="orthographicFront"/>
            <a:lightRig rig="threePt" dir="t"/>
          </a:scene3d>
          <a:sp3d prstMaterial="dkEdge">
            <a:bevelT/>
          </a:sp3d>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it-IT" sz="2400" b="1" dirty="0" smtClean="0">
                <a:solidFill>
                  <a:srgbClr val="002060"/>
                </a:solidFill>
              </a:rPr>
              <a:t>REVISIONE DEI PERCORSI PROFESSIONALI</a:t>
            </a:r>
          </a:p>
          <a:p>
            <a:pPr algn="ctr"/>
            <a:r>
              <a:rPr lang="it-IT" sz="2400" b="1" dirty="0" err="1" smtClean="0">
                <a:solidFill>
                  <a:srgbClr val="002060"/>
                </a:solidFill>
              </a:rPr>
              <a:t>D.Lgs</a:t>
            </a:r>
            <a:r>
              <a:rPr lang="it-IT" sz="2400" b="1" dirty="0" err="1">
                <a:solidFill>
                  <a:srgbClr val="002060"/>
                </a:solidFill>
              </a:rPr>
              <a:t>.</a:t>
            </a:r>
            <a:r>
              <a:rPr lang="it-IT" sz="2400" b="1" dirty="0">
                <a:solidFill>
                  <a:srgbClr val="002060"/>
                </a:solidFill>
              </a:rPr>
              <a:t> 61/2017</a:t>
            </a:r>
          </a:p>
          <a:p>
            <a:pPr algn="ctr"/>
            <a:endParaRPr lang="it-IT" sz="2400" b="1" dirty="0">
              <a:solidFill>
                <a:srgbClr val="002060"/>
              </a:solidFill>
            </a:endParaRPr>
          </a:p>
          <a:p>
            <a:pPr algn="ctr"/>
            <a:r>
              <a:rPr lang="it-IT" sz="2400" b="1" dirty="0">
                <a:solidFill>
                  <a:srgbClr val="002060"/>
                </a:solidFill>
              </a:rPr>
              <a:t>Regolamento recante le disciplina dei profili di uscita degli indirizzi di studio dei percorsi di istruzione professionale</a:t>
            </a:r>
          </a:p>
          <a:p>
            <a:pPr algn="ctr"/>
            <a:r>
              <a:rPr lang="it-IT" sz="2400" b="1" dirty="0">
                <a:solidFill>
                  <a:srgbClr val="002060"/>
                </a:solidFill>
              </a:rPr>
              <a:t>Decreto n.9 del 27/07/18</a:t>
            </a:r>
          </a:p>
        </p:txBody>
      </p:sp>
      <p:pic>
        <p:nvPicPr>
          <p:cNvPr id="1026" name="Picture 2" descr="logovoltadegemmis"/>
          <p:cNvPicPr>
            <a:picLocks noChangeAspect="1" noChangeArrowheads="1"/>
          </p:cNvPicPr>
          <p:nvPr/>
        </p:nvPicPr>
        <p:blipFill>
          <a:blip r:embed="rId2" cstate="print">
            <a:extLst>
              <a:ext uri="{28A0092B-C50C-407E-A947-70E740481C1C}">
                <a14:useLocalDpi xmlns:a14="http://schemas.microsoft.com/office/drawing/2010/main" xmlns=""/>
              </a:ext>
            </a:extLst>
          </a:blip>
          <a:srcRect/>
          <a:stretch>
            <a:fillRect/>
          </a:stretch>
        </p:blipFill>
        <p:spPr bwMode="auto">
          <a:xfrm>
            <a:off x="3419872" y="143963"/>
            <a:ext cx="2448272" cy="206779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0442473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r>
              <a:rPr lang="it-IT"/>
              <a:t>Prof. Gioacchino SOMMA</a:t>
            </a:r>
          </a:p>
        </p:txBody>
      </p:sp>
      <p:sp>
        <p:nvSpPr>
          <p:cNvPr id="7" name="Rettangolo 6"/>
          <p:cNvSpPr/>
          <p:nvPr/>
        </p:nvSpPr>
        <p:spPr>
          <a:xfrm>
            <a:off x="365101" y="835224"/>
            <a:ext cx="8167339" cy="400110"/>
          </a:xfrm>
          <a:prstGeom prst="rect">
            <a:avLst/>
          </a:prstGeom>
        </p:spPr>
        <p:txBody>
          <a:bodyPr wrap="square">
            <a:spAutoFit/>
          </a:bodyPr>
          <a:lstStyle/>
          <a:p>
            <a:r>
              <a:rPr lang="it-IT" sz="2000" dirty="0">
                <a:solidFill>
                  <a:srgbClr val="002060"/>
                </a:solidFill>
              </a:rPr>
              <a:t>Allegato </a:t>
            </a:r>
            <a:r>
              <a:rPr lang="it-IT" sz="2000" dirty="0" smtClean="0">
                <a:solidFill>
                  <a:srgbClr val="002060"/>
                </a:solidFill>
              </a:rPr>
              <a:t>3A </a:t>
            </a:r>
            <a:r>
              <a:rPr lang="it-IT" sz="2000" dirty="0">
                <a:solidFill>
                  <a:srgbClr val="002060"/>
                </a:solidFill>
              </a:rPr>
              <a:t>– Indirizzo "Agricoltura e sviluppo rurale, ….. "</a:t>
            </a:r>
          </a:p>
        </p:txBody>
      </p:sp>
      <p:sp>
        <p:nvSpPr>
          <p:cNvPr id="9" name="CasellaDiTesto 8"/>
          <p:cNvSpPr txBox="1"/>
          <p:nvPr/>
        </p:nvSpPr>
        <p:spPr>
          <a:xfrm>
            <a:off x="767569" y="188640"/>
            <a:ext cx="7656834" cy="523220"/>
          </a:xfrm>
          <a:prstGeom prst="rect">
            <a:avLst/>
          </a:prstGeom>
          <a:noFill/>
        </p:spPr>
        <p:txBody>
          <a:bodyPr wrap="square" rtlCol="0">
            <a:spAutoFit/>
          </a:bodyPr>
          <a:lstStyle/>
          <a:p>
            <a:pPr algn="ctr"/>
            <a:r>
              <a:rPr lang="it-IT" sz="2800" b="1" dirty="0">
                <a:solidFill>
                  <a:srgbClr val="FF0000"/>
                </a:solidFill>
                <a:effectLst>
                  <a:outerShdw blurRad="38100" dist="38100" dir="2700000" algn="tl">
                    <a:srgbClr val="000000">
                      <a:alpha val="43137"/>
                    </a:srgbClr>
                  </a:outerShdw>
                </a:effectLst>
              </a:rPr>
              <a:t>Decreto N. 9 del 27/07/2018</a:t>
            </a:r>
          </a:p>
        </p:txBody>
      </p:sp>
      <p:pic>
        <p:nvPicPr>
          <p:cNvPr id="6" name="Immagine 5"/>
          <p:cNvPicPr>
            <a:picLocks noChangeAspect="1"/>
          </p:cNvPicPr>
          <p:nvPr/>
        </p:nvPicPr>
        <p:blipFill>
          <a:blip r:embed="rId2" cstate="print"/>
          <a:stretch>
            <a:fillRect/>
          </a:stretch>
        </p:blipFill>
        <p:spPr>
          <a:xfrm>
            <a:off x="365102" y="1235333"/>
            <a:ext cx="8392362" cy="5400000"/>
          </a:xfrm>
          <a:prstGeom prst="rect">
            <a:avLst/>
          </a:prstGeom>
        </p:spPr>
      </p:pic>
    </p:spTree>
    <p:extLst>
      <p:ext uri="{BB962C8B-B14F-4D97-AF65-F5344CB8AC3E}">
        <p14:creationId xmlns:p14="http://schemas.microsoft.com/office/powerpoint/2010/main" xmlns="" val="42644633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r>
              <a:rPr lang="it-IT"/>
              <a:t>Prof. Gioacchino SOMMA</a:t>
            </a:r>
          </a:p>
        </p:txBody>
      </p:sp>
      <p:sp>
        <p:nvSpPr>
          <p:cNvPr id="7" name="Rettangolo 6"/>
          <p:cNvSpPr/>
          <p:nvPr/>
        </p:nvSpPr>
        <p:spPr>
          <a:xfrm>
            <a:off x="365101" y="835224"/>
            <a:ext cx="8167339" cy="400110"/>
          </a:xfrm>
          <a:prstGeom prst="rect">
            <a:avLst/>
          </a:prstGeom>
        </p:spPr>
        <p:txBody>
          <a:bodyPr wrap="square">
            <a:spAutoFit/>
          </a:bodyPr>
          <a:lstStyle/>
          <a:p>
            <a:r>
              <a:rPr lang="it-IT" sz="2000" dirty="0">
                <a:solidFill>
                  <a:srgbClr val="002060"/>
                </a:solidFill>
              </a:rPr>
              <a:t>Allegato 3C – Indirizzo </a:t>
            </a:r>
            <a:r>
              <a:rPr lang="it-IT" sz="2000" dirty="0"/>
              <a:t>"</a:t>
            </a:r>
            <a:r>
              <a:rPr lang="it-IT" sz="2000" dirty="0">
                <a:solidFill>
                  <a:srgbClr val="002060"/>
                </a:solidFill>
              </a:rPr>
              <a:t>Industria e Artigianato per il made in </a:t>
            </a:r>
            <a:r>
              <a:rPr lang="it-IT" sz="2000" dirty="0" err="1">
                <a:solidFill>
                  <a:srgbClr val="002060"/>
                </a:solidFill>
              </a:rPr>
              <a:t>Italy</a:t>
            </a:r>
            <a:r>
              <a:rPr lang="it-IT" sz="2000" dirty="0"/>
              <a:t>"</a:t>
            </a:r>
            <a:endParaRPr lang="it-IT" sz="2000" dirty="0">
              <a:latin typeface="MS Shell Dlg 2"/>
            </a:endParaRPr>
          </a:p>
        </p:txBody>
      </p:sp>
      <p:sp>
        <p:nvSpPr>
          <p:cNvPr id="9" name="CasellaDiTesto 8"/>
          <p:cNvSpPr txBox="1"/>
          <p:nvPr/>
        </p:nvSpPr>
        <p:spPr>
          <a:xfrm>
            <a:off x="767569" y="188640"/>
            <a:ext cx="7656834" cy="523220"/>
          </a:xfrm>
          <a:prstGeom prst="rect">
            <a:avLst/>
          </a:prstGeom>
          <a:noFill/>
        </p:spPr>
        <p:txBody>
          <a:bodyPr wrap="square" rtlCol="0">
            <a:spAutoFit/>
          </a:bodyPr>
          <a:lstStyle/>
          <a:p>
            <a:pPr algn="ctr"/>
            <a:r>
              <a:rPr lang="it-IT" sz="2800" b="1" dirty="0">
                <a:solidFill>
                  <a:srgbClr val="FF0000"/>
                </a:solidFill>
                <a:effectLst>
                  <a:outerShdw blurRad="38100" dist="38100" dir="2700000" algn="tl">
                    <a:srgbClr val="000000">
                      <a:alpha val="43137"/>
                    </a:srgbClr>
                  </a:outerShdw>
                </a:effectLst>
              </a:rPr>
              <a:t>Decreto N. 9 del 27/07/2018</a:t>
            </a:r>
          </a:p>
        </p:txBody>
      </p:sp>
      <p:pic>
        <p:nvPicPr>
          <p:cNvPr id="6" name="Immagine 5"/>
          <p:cNvPicPr>
            <a:picLocks noChangeAspect="1"/>
          </p:cNvPicPr>
          <p:nvPr/>
        </p:nvPicPr>
        <p:blipFill>
          <a:blip r:embed="rId2" cstate="print"/>
          <a:stretch>
            <a:fillRect/>
          </a:stretch>
        </p:blipFill>
        <p:spPr>
          <a:xfrm>
            <a:off x="323528" y="1249820"/>
            <a:ext cx="8568952" cy="5380501"/>
          </a:xfrm>
          <a:prstGeom prst="rect">
            <a:avLst/>
          </a:prstGeom>
        </p:spPr>
      </p:pic>
    </p:spTree>
    <p:extLst>
      <p:ext uri="{BB962C8B-B14F-4D97-AF65-F5344CB8AC3E}">
        <p14:creationId xmlns:p14="http://schemas.microsoft.com/office/powerpoint/2010/main" xmlns="" val="10633076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r>
              <a:rPr lang="it-IT"/>
              <a:t>Prof. Gioacchino SOMMA</a:t>
            </a:r>
          </a:p>
        </p:txBody>
      </p:sp>
      <p:sp>
        <p:nvSpPr>
          <p:cNvPr id="7" name="Rettangolo 6"/>
          <p:cNvSpPr/>
          <p:nvPr/>
        </p:nvSpPr>
        <p:spPr>
          <a:xfrm>
            <a:off x="365101" y="835224"/>
            <a:ext cx="8167339" cy="400110"/>
          </a:xfrm>
          <a:prstGeom prst="rect">
            <a:avLst/>
          </a:prstGeom>
        </p:spPr>
        <p:txBody>
          <a:bodyPr wrap="square">
            <a:spAutoFit/>
          </a:bodyPr>
          <a:lstStyle/>
          <a:p>
            <a:r>
              <a:rPr lang="it-IT" sz="2000" dirty="0">
                <a:solidFill>
                  <a:srgbClr val="002060"/>
                </a:solidFill>
              </a:rPr>
              <a:t>Allegato 3D – Indirizzo </a:t>
            </a:r>
            <a:r>
              <a:rPr lang="it-IT" sz="2000" dirty="0">
                <a:solidFill>
                  <a:prstClr val="black"/>
                </a:solidFill>
              </a:rPr>
              <a:t>"</a:t>
            </a:r>
            <a:r>
              <a:rPr lang="it-IT" sz="2000" dirty="0">
                <a:solidFill>
                  <a:srgbClr val="002060"/>
                </a:solidFill>
              </a:rPr>
              <a:t>Manutenzione ed Assistenza tecnica</a:t>
            </a:r>
            <a:r>
              <a:rPr lang="it-IT" sz="2000" dirty="0"/>
              <a:t>"</a:t>
            </a:r>
            <a:endParaRPr lang="it-IT" sz="2000" dirty="0">
              <a:latin typeface="MS Shell Dlg 2"/>
            </a:endParaRPr>
          </a:p>
        </p:txBody>
      </p:sp>
      <p:sp>
        <p:nvSpPr>
          <p:cNvPr id="9" name="CasellaDiTesto 8"/>
          <p:cNvSpPr txBox="1"/>
          <p:nvPr/>
        </p:nvSpPr>
        <p:spPr>
          <a:xfrm>
            <a:off x="767569" y="188640"/>
            <a:ext cx="7656834" cy="523220"/>
          </a:xfrm>
          <a:prstGeom prst="rect">
            <a:avLst/>
          </a:prstGeom>
          <a:noFill/>
        </p:spPr>
        <p:txBody>
          <a:bodyPr wrap="square" rtlCol="0">
            <a:spAutoFit/>
          </a:bodyPr>
          <a:lstStyle/>
          <a:p>
            <a:pPr algn="ctr"/>
            <a:r>
              <a:rPr lang="it-IT" sz="2800" b="1" dirty="0">
                <a:solidFill>
                  <a:srgbClr val="FF0000"/>
                </a:solidFill>
                <a:effectLst>
                  <a:outerShdw blurRad="38100" dist="38100" dir="2700000" algn="tl">
                    <a:srgbClr val="000000">
                      <a:alpha val="43137"/>
                    </a:srgbClr>
                  </a:outerShdw>
                </a:effectLst>
              </a:rPr>
              <a:t>Decreto N. 9 del 27/07/2018</a:t>
            </a:r>
          </a:p>
        </p:txBody>
      </p:sp>
      <p:pic>
        <p:nvPicPr>
          <p:cNvPr id="4" name="Immagine 3"/>
          <p:cNvPicPr>
            <a:picLocks noChangeAspect="1"/>
          </p:cNvPicPr>
          <p:nvPr/>
        </p:nvPicPr>
        <p:blipFill>
          <a:blip r:embed="rId2" cstate="print"/>
          <a:stretch>
            <a:fillRect/>
          </a:stretch>
        </p:blipFill>
        <p:spPr>
          <a:xfrm>
            <a:off x="470648" y="1196751"/>
            <a:ext cx="8277816" cy="5390042"/>
          </a:xfrm>
          <a:prstGeom prst="rect">
            <a:avLst/>
          </a:prstGeom>
        </p:spPr>
      </p:pic>
    </p:spTree>
    <p:extLst>
      <p:ext uri="{BB962C8B-B14F-4D97-AF65-F5344CB8AC3E}">
        <p14:creationId xmlns:p14="http://schemas.microsoft.com/office/powerpoint/2010/main" xmlns="" val="41317008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r>
              <a:rPr lang="it-IT"/>
              <a:t>Prof. Gioacchino SOMMA</a:t>
            </a:r>
          </a:p>
        </p:txBody>
      </p:sp>
      <p:sp>
        <p:nvSpPr>
          <p:cNvPr id="7" name="Rettangolo 6"/>
          <p:cNvSpPr/>
          <p:nvPr/>
        </p:nvSpPr>
        <p:spPr>
          <a:xfrm>
            <a:off x="365101" y="835224"/>
            <a:ext cx="8167339" cy="400110"/>
          </a:xfrm>
          <a:prstGeom prst="rect">
            <a:avLst/>
          </a:prstGeom>
        </p:spPr>
        <p:txBody>
          <a:bodyPr wrap="square">
            <a:spAutoFit/>
          </a:bodyPr>
          <a:lstStyle/>
          <a:p>
            <a:r>
              <a:rPr lang="it-IT" sz="2000" dirty="0">
                <a:solidFill>
                  <a:srgbClr val="002060"/>
                </a:solidFill>
              </a:rPr>
              <a:t>Allegato </a:t>
            </a:r>
            <a:r>
              <a:rPr lang="it-IT" sz="2000" dirty="0" smtClean="0">
                <a:solidFill>
                  <a:srgbClr val="002060"/>
                </a:solidFill>
              </a:rPr>
              <a:t>3F </a:t>
            </a:r>
            <a:r>
              <a:rPr lang="it-IT" sz="2000" dirty="0">
                <a:solidFill>
                  <a:srgbClr val="002060"/>
                </a:solidFill>
              </a:rPr>
              <a:t>– Indirizzo </a:t>
            </a:r>
            <a:r>
              <a:rPr lang="it-IT" sz="2000" dirty="0">
                <a:solidFill>
                  <a:prstClr val="black"/>
                </a:solidFill>
              </a:rPr>
              <a:t>"</a:t>
            </a:r>
            <a:r>
              <a:rPr lang="it-IT" sz="2000" dirty="0">
                <a:solidFill>
                  <a:srgbClr val="002060"/>
                </a:solidFill>
              </a:rPr>
              <a:t>Servizi </a:t>
            </a:r>
            <a:r>
              <a:rPr lang="it-IT" sz="2000" dirty="0" smtClean="0">
                <a:solidFill>
                  <a:srgbClr val="002060"/>
                </a:solidFill>
              </a:rPr>
              <a:t>Commerciali</a:t>
            </a:r>
            <a:r>
              <a:rPr lang="it-IT" sz="2000" dirty="0" smtClean="0"/>
              <a:t>"</a:t>
            </a:r>
            <a:endParaRPr lang="it-IT" sz="2000" dirty="0">
              <a:latin typeface="MS Shell Dlg 2"/>
            </a:endParaRPr>
          </a:p>
        </p:txBody>
      </p:sp>
      <p:sp>
        <p:nvSpPr>
          <p:cNvPr id="9" name="CasellaDiTesto 8"/>
          <p:cNvSpPr txBox="1"/>
          <p:nvPr/>
        </p:nvSpPr>
        <p:spPr>
          <a:xfrm>
            <a:off x="767569" y="188640"/>
            <a:ext cx="7656834" cy="523220"/>
          </a:xfrm>
          <a:prstGeom prst="rect">
            <a:avLst/>
          </a:prstGeom>
          <a:noFill/>
        </p:spPr>
        <p:txBody>
          <a:bodyPr wrap="square" rtlCol="0">
            <a:spAutoFit/>
          </a:bodyPr>
          <a:lstStyle/>
          <a:p>
            <a:pPr algn="ctr"/>
            <a:r>
              <a:rPr lang="it-IT" sz="2800" b="1" dirty="0">
                <a:solidFill>
                  <a:srgbClr val="FF0000"/>
                </a:solidFill>
                <a:effectLst>
                  <a:outerShdw blurRad="38100" dist="38100" dir="2700000" algn="tl">
                    <a:srgbClr val="000000">
                      <a:alpha val="43137"/>
                    </a:srgbClr>
                  </a:outerShdw>
                </a:effectLst>
              </a:rPr>
              <a:t>Decreto N. 9 del 27/07/2018</a:t>
            </a:r>
          </a:p>
        </p:txBody>
      </p:sp>
      <p:pic>
        <p:nvPicPr>
          <p:cNvPr id="10" name="Immagine 9"/>
          <p:cNvPicPr>
            <a:picLocks noChangeAspect="1"/>
          </p:cNvPicPr>
          <p:nvPr/>
        </p:nvPicPr>
        <p:blipFill>
          <a:blip r:embed="rId2" cstate="print"/>
          <a:stretch>
            <a:fillRect/>
          </a:stretch>
        </p:blipFill>
        <p:spPr>
          <a:xfrm>
            <a:off x="650894" y="1313803"/>
            <a:ext cx="7773509" cy="5203008"/>
          </a:xfrm>
          <a:prstGeom prst="rect">
            <a:avLst/>
          </a:prstGeom>
        </p:spPr>
      </p:pic>
    </p:spTree>
    <p:extLst>
      <p:ext uri="{BB962C8B-B14F-4D97-AF65-F5344CB8AC3E}">
        <p14:creationId xmlns:p14="http://schemas.microsoft.com/office/powerpoint/2010/main" xmlns="" val="12354350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r>
              <a:rPr lang="it-IT"/>
              <a:t>Prof. Gioacchino SOMMA</a:t>
            </a:r>
          </a:p>
        </p:txBody>
      </p:sp>
      <p:sp>
        <p:nvSpPr>
          <p:cNvPr id="7" name="Rettangolo 6"/>
          <p:cNvSpPr/>
          <p:nvPr/>
        </p:nvSpPr>
        <p:spPr>
          <a:xfrm>
            <a:off x="365101" y="835224"/>
            <a:ext cx="8167339" cy="400110"/>
          </a:xfrm>
          <a:prstGeom prst="rect">
            <a:avLst/>
          </a:prstGeom>
        </p:spPr>
        <p:txBody>
          <a:bodyPr wrap="square">
            <a:spAutoFit/>
          </a:bodyPr>
          <a:lstStyle/>
          <a:p>
            <a:r>
              <a:rPr lang="it-IT" sz="2000" dirty="0">
                <a:solidFill>
                  <a:srgbClr val="002060"/>
                </a:solidFill>
              </a:rPr>
              <a:t>Allegato 3I – Indirizzo </a:t>
            </a:r>
            <a:r>
              <a:rPr lang="it-IT" sz="2000" dirty="0">
                <a:solidFill>
                  <a:prstClr val="black"/>
                </a:solidFill>
              </a:rPr>
              <a:t>"</a:t>
            </a:r>
            <a:r>
              <a:rPr lang="it-IT" sz="2000" dirty="0">
                <a:solidFill>
                  <a:srgbClr val="002060"/>
                </a:solidFill>
              </a:rPr>
              <a:t>Servizi per la sanità e l’assistenza sociale</a:t>
            </a:r>
            <a:r>
              <a:rPr lang="it-IT" sz="2000" dirty="0"/>
              <a:t>"</a:t>
            </a:r>
            <a:endParaRPr lang="it-IT" sz="2000" dirty="0">
              <a:latin typeface="MS Shell Dlg 2"/>
            </a:endParaRPr>
          </a:p>
        </p:txBody>
      </p:sp>
      <p:sp>
        <p:nvSpPr>
          <p:cNvPr id="9" name="CasellaDiTesto 8"/>
          <p:cNvSpPr txBox="1"/>
          <p:nvPr/>
        </p:nvSpPr>
        <p:spPr>
          <a:xfrm>
            <a:off x="767569" y="188640"/>
            <a:ext cx="7656834" cy="523220"/>
          </a:xfrm>
          <a:prstGeom prst="rect">
            <a:avLst/>
          </a:prstGeom>
          <a:noFill/>
        </p:spPr>
        <p:txBody>
          <a:bodyPr wrap="square" rtlCol="0">
            <a:spAutoFit/>
          </a:bodyPr>
          <a:lstStyle/>
          <a:p>
            <a:pPr algn="ctr"/>
            <a:r>
              <a:rPr lang="it-IT" sz="2800" b="1" dirty="0">
                <a:solidFill>
                  <a:srgbClr val="FF0000"/>
                </a:solidFill>
                <a:effectLst>
                  <a:outerShdw blurRad="38100" dist="38100" dir="2700000" algn="tl">
                    <a:srgbClr val="000000">
                      <a:alpha val="43137"/>
                    </a:srgbClr>
                  </a:outerShdw>
                </a:effectLst>
              </a:rPr>
              <a:t>Decreto N. 9 del 27/07/2018</a:t>
            </a:r>
          </a:p>
        </p:txBody>
      </p:sp>
      <p:pic>
        <p:nvPicPr>
          <p:cNvPr id="4" name="Immagine 3"/>
          <p:cNvPicPr>
            <a:picLocks noChangeAspect="1"/>
          </p:cNvPicPr>
          <p:nvPr/>
        </p:nvPicPr>
        <p:blipFill>
          <a:blip r:embed="rId2" cstate="print"/>
          <a:stretch>
            <a:fillRect/>
          </a:stretch>
        </p:blipFill>
        <p:spPr>
          <a:xfrm>
            <a:off x="867091" y="1235334"/>
            <a:ext cx="7409817" cy="5417991"/>
          </a:xfrm>
          <a:prstGeom prst="rect">
            <a:avLst/>
          </a:prstGeom>
        </p:spPr>
      </p:pic>
    </p:spTree>
    <p:extLst>
      <p:ext uri="{BB962C8B-B14F-4D97-AF65-F5344CB8AC3E}">
        <p14:creationId xmlns:p14="http://schemas.microsoft.com/office/powerpoint/2010/main" xmlns="" val="20310154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r>
              <a:rPr lang="it-IT"/>
              <a:t>Prof. Gioacchino SOMMA</a:t>
            </a:r>
          </a:p>
        </p:txBody>
      </p:sp>
      <p:sp>
        <p:nvSpPr>
          <p:cNvPr id="3" name="CasellaDiTesto 2"/>
          <p:cNvSpPr txBox="1"/>
          <p:nvPr/>
        </p:nvSpPr>
        <p:spPr>
          <a:xfrm>
            <a:off x="767569" y="188640"/>
            <a:ext cx="7656834" cy="523220"/>
          </a:xfrm>
          <a:prstGeom prst="rect">
            <a:avLst/>
          </a:prstGeom>
          <a:noFill/>
        </p:spPr>
        <p:txBody>
          <a:bodyPr wrap="square" rtlCol="0">
            <a:spAutoFit/>
          </a:bodyPr>
          <a:lstStyle/>
          <a:p>
            <a:pPr algn="ctr"/>
            <a:r>
              <a:rPr lang="it-IT" sz="2800" b="1" dirty="0">
                <a:solidFill>
                  <a:srgbClr val="FF0000"/>
                </a:solidFill>
                <a:effectLst>
                  <a:outerShdw blurRad="38100" dist="38100" dir="2700000" algn="tl">
                    <a:srgbClr val="000000">
                      <a:alpha val="43137"/>
                    </a:srgbClr>
                  </a:outerShdw>
                </a:effectLst>
              </a:rPr>
              <a:t>Quadro Orario Classe Prima</a:t>
            </a:r>
          </a:p>
        </p:txBody>
      </p:sp>
      <p:sp>
        <p:nvSpPr>
          <p:cNvPr id="9" name="Rettangolo 8"/>
          <p:cNvSpPr/>
          <p:nvPr/>
        </p:nvSpPr>
        <p:spPr>
          <a:xfrm>
            <a:off x="365101" y="835224"/>
            <a:ext cx="8167339" cy="400110"/>
          </a:xfrm>
          <a:prstGeom prst="rect">
            <a:avLst/>
          </a:prstGeom>
        </p:spPr>
        <p:txBody>
          <a:bodyPr wrap="square">
            <a:spAutoFit/>
          </a:bodyPr>
          <a:lstStyle/>
          <a:p>
            <a:r>
              <a:rPr lang="it-IT" sz="2000" dirty="0">
                <a:solidFill>
                  <a:srgbClr val="002060"/>
                </a:solidFill>
              </a:rPr>
              <a:t>Indirizzo </a:t>
            </a:r>
            <a:r>
              <a:rPr lang="it-IT" sz="2000" dirty="0" smtClean="0">
                <a:solidFill>
                  <a:prstClr val="black"/>
                </a:solidFill>
              </a:rPr>
              <a:t>"</a:t>
            </a:r>
            <a:r>
              <a:rPr lang="it-IT" sz="2000" dirty="0">
                <a:solidFill>
                  <a:srgbClr val="002060"/>
                </a:solidFill>
              </a:rPr>
              <a:t> Agricoltura e sviluppo rurale, ….. </a:t>
            </a:r>
            <a:r>
              <a:rPr lang="it-IT" sz="2000" dirty="0" smtClean="0"/>
              <a:t>"</a:t>
            </a:r>
            <a:endParaRPr lang="it-IT" sz="2000" dirty="0">
              <a:latin typeface="MS Shell Dlg 2"/>
            </a:endParaRPr>
          </a:p>
        </p:txBody>
      </p:sp>
      <p:graphicFrame>
        <p:nvGraphicFramePr>
          <p:cNvPr id="4" name="Tabella 3"/>
          <p:cNvGraphicFramePr>
            <a:graphicFrameLocks noGrp="1"/>
          </p:cNvGraphicFramePr>
          <p:nvPr>
            <p:extLst>
              <p:ext uri="{D42A27DB-BD31-4B8C-83A1-F6EECF244321}">
                <p14:modId xmlns:p14="http://schemas.microsoft.com/office/powerpoint/2010/main" xmlns="" val="3320447181"/>
              </p:ext>
            </p:extLst>
          </p:nvPr>
        </p:nvGraphicFramePr>
        <p:xfrm>
          <a:off x="378321" y="1340768"/>
          <a:ext cx="8298135" cy="3780000"/>
        </p:xfrm>
        <a:graphic>
          <a:graphicData uri="http://schemas.openxmlformats.org/drawingml/2006/table">
            <a:tbl>
              <a:tblPr firstRow="1" firstCol="1" lastRow="1" lastCol="1" bandRow="1" bandCol="1"/>
              <a:tblGrid>
                <a:gridCol w="7290023">
                  <a:extLst>
                    <a:ext uri="{9D8B030D-6E8A-4147-A177-3AD203B41FA5}">
                      <a16:colId xmlns:a16="http://schemas.microsoft.com/office/drawing/2014/main" xmlns="" val="20000"/>
                    </a:ext>
                  </a:extLst>
                </a:gridCol>
                <a:gridCol w="1008112">
                  <a:extLst>
                    <a:ext uri="{9D8B030D-6E8A-4147-A177-3AD203B41FA5}">
                      <a16:colId xmlns:a16="http://schemas.microsoft.com/office/drawing/2014/main" xmlns="" val="20002"/>
                    </a:ext>
                  </a:extLst>
                </a:gridCol>
              </a:tblGrid>
              <a:tr h="252000">
                <a:tc>
                  <a:txBody>
                    <a:bodyPr/>
                    <a:lstStyle/>
                    <a:p>
                      <a:pPr algn="ctr">
                        <a:spcAft>
                          <a:spcPts val="0"/>
                        </a:spcAft>
                      </a:pPr>
                      <a:r>
                        <a:rPr lang="it-IT" sz="1400" b="1" dirty="0">
                          <a:effectLst/>
                          <a:highlight>
                            <a:srgbClr val="FFFF00"/>
                          </a:highlight>
                          <a:latin typeface="Calibri"/>
                          <a:ea typeface="Times New Roman"/>
                          <a:cs typeface="Arial"/>
                        </a:rPr>
                        <a:t>MATERIE </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it-IT" sz="1400" b="1" dirty="0">
                          <a:effectLst/>
                          <a:highlight>
                            <a:srgbClr val="FFFF00"/>
                          </a:highlight>
                          <a:latin typeface="Calibri"/>
                          <a:ea typeface="Times New Roman"/>
                          <a:cs typeface="Arial"/>
                        </a:rPr>
                        <a:t>Classe 1</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xmlns="" val="10000"/>
                  </a:ext>
                </a:extLst>
              </a:tr>
              <a:tr h="252000">
                <a:tc>
                  <a:txBody>
                    <a:bodyPr/>
                    <a:lstStyle/>
                    <a:p>
                      <a:pPr>
                        <a:spcAft>
                          <a:spcPts val="0"/>
                        </a:spcAft>
                      </a:pPr>
                      <a:r>
                        <a:rPr lang="it-IT" sz="1400" dirty="0">
                          <a:effectLst/>
                          <a:latin typeface="Calibri"/>
                          <a:ea typeface="Times New Roman"/>
                          <a:cs typeface="Arial"/>
                        </a:rPr>
                        <a:t>Italiano</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400" dirty="0">
                          <a:effectLst/>
                          <a:latin typeface="Calibri"/>
                          <a:ea typeface="Times New Roman"/>
                          <a:cs typeface="Arial"/>
                        </a:rPr>
                        <a:t>4</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52000">
                <a:tc>
                  <a:txBody>
                    <a:bodyPr/>
                    <a:lstStyle/>
                    <a:p>
                      <a:pPr>
                        <a:spcAft>
                          <a:spcPts val="0"/>
                        </a:spcAft>
                      </a:pPr>
                      <a:r>
                        <a:rPr lang="it-IT" sz="1400" dirty="0">
                          <a:effectLst/>
                          <a:latin typeface="Calibri"/>
                          <a:ea typeface="Times New Roman"/>
                          <a:cs typeface="Arial"/>
                        </a:rPr>
                        <a:t>Storia</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a:solidFill>
                            <a:schemeClr val="tx1"/>
                          </a:solidFill>
                          <a:effectLst/>
                          <a:latin typeface="Calibri"/>
                          <a:ea typeface="Times New Roman"/>
                          <a:cs typeface="Arial"/>
                        </a:rPr>
                        <a:t>1</a:t>
                      </a: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252000">
                <a:tc>
                  <a:txBody>
                    <a:bodyPr/>
                    <a:lstStyle/>
                    <a:p>
                      <a:pPr>
                        <a:spcAft>
                          <a:spcPts val="0"/>
                        </a:spcAft>
                      </a:pPr>
                      <a:r>
                        <a:rPr lang="it-IT" sz="1400" dirty="0">
                          <a:effectLst/>
                          <a:latin typeface="Calibri"/>
                          <a:ea typeface="Times New Roman"/>
                          <a:cs typeface="Arial"/>
                        </a:rPr>
                        <a:t>Inglese</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a:solidFill>
                            <a:schemeClr val="tx1"/>
                          </a:solidFill>
                          <a:effectLst/>
                          <a:latin typeface="Calibri"/>
                          <a:ea typeface="Times New Roman"/>
                          <a:cs typeface="Arial"/>
                        </a:rPr>
                        <a:t>3</a:t>
                      </a: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52000">
                <a:tc>
                  <a:txBody>
                    <a:bodyPr/>
                    <a:lstStyle/>
                    <a:p>
                      <a:pPr>
                        <a:spcAft>
                          <a:spcPts val="0"/>
                        </a:spcAft>
                      </a:pPr>
                      <a:r>
                        <a:rPr lang="it-IT" sz="1400" dirty="0" smtClean="0">
                          <a:effectLst/>
                          <a:latin typeface="Calibri"/>
                          <a:ea typeface="Times New Roman"/>
                          <a:cs typeface="Arial"/>
                        </a:rPr>
                        <a:t>Diritto ed Economia</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a:solidFill>
                            <a:schemeClr val="tx1"/>
                          </a:solidFill>
                          <a:effectLst/>
                          <a:latin typeface="Calibri"/>
                          <a:ea typeface="Times New Roman"/>
                          <a:cs typeface="Arial"/>
                        </a:rPr>
                        <a:t>2</a:t>
                      </a: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52000">
                <a:tc>
                  <a:txBody>
                    <a:bodyPr/>
                    <a:lstStyle/>
                    <a:p>
                      <a:pPr>
                        <a:spcAft>
                          <a:spcPts val="0"/>
                        </a:spcAft>
                      </a:pPr>
                      <a:r>
                        <a:rPr lang="it-IT" sz="1400" dirty="0">
                          <a:effectLst/>
                          <a:latin typeface="Calibri"/>
                          <a:ea typeface="Times New Roman"/>
                          <a:cs typeface="Arial"/>
                        </a:rPr>
                        <a:t>Matematica</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a:solidFill>
                            <a:schemeClr val="tx1"/>
                          </a:solidFill>
                          <a:effectLst/>
                          <a:latin typeface="Calibri"/>
                          <a:ea typeface="Times New Roman"/>
                          <a:cs typeface="Arial"/>
                        </a:rPr>
                        <a:t>4</a:t>
                      </a: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252000">
                <a:tc>
                  <a:txBody>
                    <a:bodyPr/>
                    <a:lstStyle/>
                    <a:p>
                      <a:pPr>
                        <a:spcAft>
                          <a:spcPts val="0"/>
                        </a:spcAft>
                      </a:pPr>
                      <a:r>
                        <a:rPr lang="it-IT" sz="1400" dirty="0">
                          <a:effectLst/>
                          <a:latin typeface="Calibri"/>
                          <a:ea typeface="Times New Roman"/>
                          <a:cs typeface="Arial"/>
                        </a:rPr>
                        <a:t>Geografia</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a:solidFill>
                            <a:schemeClr val="tx1"/>
                          </a:solidFill>
                          <a:effectLst/>
                          <a:latin typeface="Calibri"/>
                          <a:ea typeface="Times New Roman"/>
                          <a:cs typeface="Arial"/>
                        </a:rPr>
                        <a:t>1</a:t>
                      </a: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52000">
                <a:tc>
                  <a:txBody>
                    <a:bodyPr/>
                    <a:lstStyle/>
                    <a:p>
                      <a:pPr>
                        <a:spcAft>
                          <a:spcPts val="0"/>
                        </a:spcAft>
                      </a:pPr>
                      <a:r>
                        <a:rPr lang="it-IT" sz="1400" dirty="0" smtClean="0">
                          <a:effectLst/>
                          <a:latin typeface="Calibri"/>
                          <a:ea typeface="Times New Roman"/>
                          <a:cs typeface="Arial"/>
                        </a:rPr>
                        <a:t>Scienze Motorie</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smtClean="0">
                          <a:solidFill>
                            <a:schemeClr val="tx1"/>
                          </a:solidFill>
                          <a:effectLst/>
                          <a:latin typeface="Calibri"/>
                          <a:ea typeface="Times New Roman"/>
                          <a:cs typeface="Arial"/>
                        </a:rPr>
                        <a:t>2</a:t>
                      </a:r>
                      <a:endParaRPr lang="it-IT" sz="1400" kern="1200" dirty="0">
                        <a:solidFill>
                          <a:schemeClr val="tx1"/>
                        </a:solidFill>
                        <a:effectLst/>
                        <a:latin typeface="Calibri"/>
                        <a:ea typeface="Times New Roman"/>
                        <a:cs typeface="Arial"/>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252000">
                <a:tc>
                  <a:txBody>
                    <a:bodyPr/>
                    <a:lstStyle/>
                    <a:p>
                      <a:pPr>
                        <a:spcAft>
                          <a:spcPts val="0"/>
                        </a:spcAft>
                      </a:pPr>
                      <a:r>
                        <a:rPr lang="it-IT" sz="1400" dirty="0" smtClean="0">
                          <a:effectLst/>
                          <a:latin typeface="Calibri"/>
                          <a:ea typeface="Times New Roman"/>
                          <a:cs typeface="Arial"/>
                        </a:rPr>
                        <a:t>Religione</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smtClean="0">
                          <a:solidFill>
                            <a:schemeClr val="tx1"/>
                          </a:solidFill>
                          <a:effectLst/>
                          <a:latin typeface="Calibri"/>
                          <a:ea typeface="Times New Roman"/>
                          <a:cs typeface="Arial"/>
                        </a:rPr>
                        <a:t>1</a:t>
                      </a:r>
                      <a:endParaRPr lang="it-IT" sz="1400" kern="1200" dirty="0">
                        <a:solidFill>
                          <a:schemeClr val="tx1"/>
                        </a:solidFill>
                        <a:effectLst/>
                        <a:latin typeface="Calibri"/>
                        <a:ea typeface="Times New Roman"/>
                        <a:cs typeface="Arial"/>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252000">
                <a:tc>
                  <a:txBody>
                    <a:bodyPr/>
                    <a:lstStyle/>
                    <a:p>
                      <a:pPr>
                        <a:spcAft>
                          <a:spcPts val="0"/>
                        </a:spcAft>
                      </a:pPr>
                      <a:r>
                        <a:rPr lang="it-IT" sz="1400" dirty="0" smtClean="0">
                          <a:effectLst/>
                          <a:latin typeface="Calibri"/>
                          <a:ea typeface="Times New Roman"/>
                          <a:cs typeface="Arial"/>
                        </a:rPr>
                        <a:t>S.I. (Fisica)</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smtClean="0">
                          <a:solidFill>
                            <a:schemeClr val="tx1"/>
                          </a:solidFill>
                          <a:effectLst/>
                          <a:latin typeface="Calibri"/>
                          <a:ea typeface="Times New Roman"/>
                          <a:cs typeface="Arial"/>
                        </a:rPr>
                        <a:t>2 (2)</a:t>
                      </a:r>
                      <a:endParaRPr lang="it-IT" sz="1400" kern="1200" dirty="0">
                        <a:solidFill>
                          <a:schemeClr val="tx1"/>
                        </a:solidFill>
                        <a:effectLst/>
                        <a:latin typeface="Calibri"/>
                        <a:ea typeface="Times New Roman"/>
                        <a:cs typeface="Arial"/>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252000">
                <a:tc>
                  <a:txBody>
                    <a:bodyPr/>
                    <a:lstStyle/>
                    <a:p>
                      <a:pPr>
                        <a:spcAft>
                          <a:spcPts val="0"/>
                        </a:spcAft>
                      </a:pPr>
                      <a:r>
                        <a:rPr lang="it-IT" sz="1400" dirty="0" smtClean="0">
                          <a:effectLst/>
                          <a:latin typeface="Calibri"/>
                          <a:ea typeface="Times New Roman"/>
                          <a:cs typeface="Arial"/>
                        </a:rPr>
                        <a:t>S.</a:t>
                      </a:r>
                      <a:r>
                        <a:rPr lang="it-IT" sz="1400" baseline="0" dirty="0" smtClean="0">
                          <a:effectLst/>
                          <a:latin typeface="Calibri"/>
                          <a:ea typeface="Times New Roman"/>
                          <a:cs typeface="Arial"/>
                        </a:rPr>
                        <a:t>I. (Scienze della terra)</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smtClean="0">
                          <a:solidFill>
                            <a:schemeClr val="tx1"/>
                          </a:solidFill>
                          <a:effectLst/>
                          <a:latin typeface="Calibri"/>
                          <a:ea typeface="Times New Roman"/>
                          <a:cs typeface="Arial"/>
                        </a:rPr>
                        <a:t>2 (2)</a:t>
                      </a:r>
                      <a:endParaRPr lang="it-IT" sz="1400" kern="1200" dirty="0">
                        <a:solidFill>
                          <a:schemeClr val="tx1"/>
                        </a:solidFill>
                        <a:effectLst/>
                        <a:latin typeface="Calibri"/>
                        <a:ea typeface="Times New Roman"/>
                        <a:cs typeface="Arial"/>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252000">
                <a:tc>
                  <a:txBody>
                    <a:bodyPr/>
                    <a:lstStyle/>
                    <a:p>
                      <a:pPr>
                        <a:spcAft>
                          <a:spcPts val="0"/>
                        </a:spcAft>
                      </a:pPr>
                      <a:r>
                        <a:rPr lang="it-IT" sz="1400" dirty="0">
                          <a:effectLst/>
                          <a:latin typeface="Calibri"/>
                          <a:ea typeface="Times New Roman"/>
                          <a:cs typeface="Times New Roman"/>
                        </a:rPr>
                        <a:t>Tecnologie informazione e comunicazione </a:t>
                      </a:r>
                      <a:endParaRPr lang="it-IT" sz="1400" dirty="0">
                        <a:effectLst/>
                        <a:latin typeface="Times New Roman"/>
                        <a:ea typeface="Times New Roman"/>
                      </a:endParaRPr>
                    </a:p>
                  </a:txBody>
                  <a:tcPr marL="58697" marR="58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a:solidFill>
                            <a:schemeClr val="tx1"/>
                          </a:solidFill>
                          <a:effectLst/>
                          <a:latin typeface="Calibri"/>
                          <a:ea typeface="Times New Roman"/>
                          <a:cs typeface="Arial"/>
                        </a:rPr>
                        <a:t>2 </a:t>
                      </a:r>
                      <a:r>
                        <a:rPr lang="it-IT" sz="1400" kern="1200" dirty="0" smtClean="0">
                          <a:solidFill>
                            <a:schemeClr val="tx1"/>
                          </a:solidFill>
                          <a:effectLst/>
                          <a:latin typeface="Calibri"/>
                          <a:ea typeface="Times New Roman"/>
                          <a:cs typeface="Arial"/>
                        </a:rPr>
                        <a:t>(2)</a:t>
                      </a:r>
                      <a:endParaRPr lang="it-IT" sz="1400" kern="1200" dirty="0">
                        <a:solidFill>
                          <a:schemeClr val="tx1"/>
                        </a:solidFill>
                        <a:effectLst/>
                        <a:latin typeface="Calibri"/>
                        <a:ea typeface="Times New Roman"/>
                        <a:cs typeface="Arial"/>
                      </a:endParaRPr>
                    </a:p>
                  </a:txBody>
                  <a:tcPr marL="58697" marR="58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252000">
                <a:tc>
                  <a:txBody>
                    <a:bodyPr/>
                    <a:lstStyle/>
                    <a:p>
                      <a:pPr marL="0" algn="l" defTabSz="914400" rtl="0" eaLnBrk="1" latinLnBrk="0" hangingPunct="1">
                        <a:spcAft>
                          <a:spcPts val="0"/>
                        </a:spcAft>
                      </a:pPr>
                      <a:r>
                        <a:rPr lang="it-IT" sz="1400" kern="1200" dirty="0" smtClean="0">
                          <a:solidFill>
                            <a:schemeClr val="tx1"/>
                          </a:solidFill>
                          <a:effectLst/>
                          <a:latin typeface="Calibri"/>
                          <a:ea typeface="Times New Roman"/>
                          <a:cs typeface="Times New Roman"/>
                        </a:rPr>
                        <a:t>Ecologia e Pedologia</a:t>
                      </a:r>
                      <a:endParaRPr lang="it-IT" sz="1400" kern="1200" dirty="0">
                        <a:solidFill>
                          <a:schemeClr val="tx1"/>
                        </a:solidFill>
                        <a:effectLst/>
                        <a:latin typeface="Calibri"/>
                        <a:ea typeface="Times New Roman"/>
                        <a:cs typeface="Times New Roman"/>
                      </a:endParaRPr>
                    </a:p>
                  </a:txBody>
                  <a:tcPr marL="58697" marR="58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smtClean="0">
                          <a:solidFill>
                            <a:schemeClr val="tx1"/>
                          </a:solidFill>
                          <a:effectLst/>
                          <a:latin typeface="Calibri"/>
                          <a:ea typeface="Times New Roman"/>
                          <a:cs typeface="Arial"/>
                        </a:rPr>
                        <a:t>4</a:t>
                      </a:r>
                      <a:endParaRPr lang="it-IT" sz="1400" kern="1200" dirty="0">
                        <a:solidFill>
                          <a:schemeClr val="tx1"/>
                        </a:solidFill>
                        <a:effectLst/>
                        <a:latin typeface="Calibri"/>
                        <a:ea typeface="Times New Roman"/>
                        <a:cs typeface="Arial"/>
                      </a:endParaRPr>
                    </a:p>
                  </a:txBody>
                  <a:tcPr marL="58697" marR="58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3"/>
                  </a:ext>
                </a:extLst>
              </a:tr>
              <a:tr h="252000">
                <a:tc>
                  <a:txBody>
                    <a:bodyPr/>
                    <a:lstStyle/>
                    <a:p>
                      <a:pPr>
                        <a:spcAft>
                          <a:spcPts val="0"/>
                        </a:spcAft>
                      </a:pPr>
                      <a:r>
                        <a:rPr lang="it-IT" sz="1400" dirty="0">
                          <a:effectLst/>
                          <a:latin typeface="Calibri"/>
                          <a:ea typeface="Times New Roman"/>
                          <a:cs typeface="Times New Roman"/>
                        </a:rPr>
                        <a:t>Laboratori tecnologici ed </a:t>
                      </a:r>
                      <a:r>
                        <a:rPr lang="it-IT" sz="1400" kern="1200" dirty="0">
                          <a:solidFill>
                            <a:schemeClr val="tx1"/>
                          </a:solidFill>
                          <a:effectLst/>
                          <a:latin typeface="Calibri"/>
                          <a:ea typeface="Times New Roman"/>
                          <a:cs typeface="Times New Roman"/>
                        </a:rPr>
                        <a:t>esercitazioni</a:t>
                      </a:r>
                      <a:r>
                        <a:rPr lang="it-IT" sz="1400" dirty="0">
                          <a:effectLst/>
                          <a:latin typeface="Calibri"/>
                          <a:ea typeface="Times New Roman"/>
                          <a:cs typeface="Times New Roman"/>
                        </a:rPr>
                        <a:t> </a:t>
                      </a:r>
                      <a:endParaRPr lang="it-IT" sz="1400" dirty="0">
                        <a:effectLst/>
                        <a:latin typeface="Times New Roman"/>
                        <a:ea typeface="Times New Roman"/>
                      </a:endParaRPr>
                    </a:p>
                  </a:txBody>
                  <a:tcPr marL="58697" marR="58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smtClean="0">
                          <a:solidFill>
                            <a:schemeClr val="tx1"/>
                          </a:solidFill>
                          <a:effectLst/>
                          <a:latin typeface="Calibri"/>
                          <a:ea typeface="Times New Roman"/>
                          <a:cs typeface="Arial"/>
                        </a:rPr>
                        <a:t>4</a:t>
                      </a:r>
                      <a:endParaRPr lang="it-IT" sz="1400" kern="1200" dirty="0">
                        <a:solidFill>
                          <a:schemeClr val="tx1"/>
                        </a:solidFill>
                        <a:effectLst/>
                        <a:latin typeface="Calibri"/>
                        <a:ea typeface="Times New Roman"/>
                        <a:cs typeface="Arial"/>
                      </a:endParaRPr>
                    </a:p>
                  </a:txBody>
                  <a:tcPr marL="58697" marR="58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4"/>
                  </a:ext>
                </a:extLst>
              </a:tr>
              <a:tr h="252000">
                <a:tc>
                  <a:txBody>
                    <a:bodyPr/>
                    <a:lstStyle/>
                    <a:p>
                      <a:pPr>
                        <a:spcAft>
                          <a:spcPts val="0"/>
                        </a:spcAft>
                      </a:pPr>
                      <a:r>
                        <a:rPr lang="it-IT" sz="1400" b="1" dirty="0">
                          <a:solidFill>
                            <a:srgbClr val="FF0000"/>
                          </a:solidFill>
                          <a:effectLst/>
                          <a:latin typeface="Calibri"/>
                          <a:ea typeface="Times New Roman"/>
                          <a:cs typeface="Arial"/>
                        </a:rPr>
                        <a:t>TOTALE ORE</a:t>
                      </a:r>
                      <a:endParaRPr lang="it-IT" sz="1400" dirty="0">
                        <a:effectLst/>
                        <a:latin typeface="Times New Roman"/>
                        <a:ea typeface="Times New Roman"/>
                      </a:endParaRPr>
                    </a:p>
                  </a:txBody>
                  <a:tcPr marL="58697" marR="58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400" b="1" dirty="0">
                          <a:solidFill>
                            <a:srgbClr val="FF0000"/>
                          </a:solidFill>
                          <a:effectLst/>
                          <a:latin typeface="Calibri"/>
                          <a:ea typeface="Times New Roman"/>
                          <a:cs typeface="Arial"/>
                        </a:rPr>
                        <a:t>32 </a:t>
                      </a:r>
                      <a:endParaRPr lang="it-IT" sz="1400" dirty="0">
                        <a:effectLst/>
                        <a:latin typeface="Times New Roman"/>
                        <a:ea typeface="Times New Roman"/>
                      </a:endParaRPr>
                    </a:p>
                  </a:txBody>
                  <a:tcPr marL="58697" marR="58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5"/>
                  </a:ext>
                </a:extLst>
              </a:tr>
            </a:tbl>
          </a:graphicData>
        </a:graphic>
      </p:graphicFrame>
      <p:pic>
        <p:nvPicPr>
          <p:cNvPr id="7" name="Picture 2" descr="logovoltadegemmis"/>
          <p:cNvPicPr>
            <a:picLocks noChangeAspect="1" noChangeArrowheads="1"/>
          </p:cNvPicPr>
          <p:nvPr/>
        </p:nvPicPr>
        <p:blipFill>
          <a:blip r:embed="rId2" cstate="print">
            <a:extLst>
              <a:ext uri="{28A0092B-C50C-407E-A947-70E740481C1C}">
                <a14:useLocalDpi xmlns:a14="http://schemas.microsoft.com/office/drawing/2010/main" xmlns=""/>
              </a:ext>
            </a:extLst>
          </a:blip>
          <a:srcRect/>
          <a:stretch>
            <a:fillRect/>
          </a:stretch>
        </p:blipFill>
        <p:spPr bwMode="auto">
          <a:xfrm>
            <a:off x="971600" y="44595"/>
            <a:ext cx="936104" cy="79062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0498018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r>
              <a:rPr lang="it-IT"/>
              <a:t>Prof. Gioacchino SOMMA</a:t>
            </a:r>
          </a:p>
        </p:txBody>
      </p:sp>
      <p:sp>
        <p:nvSpPr>
          <p:cNvPr id="3" name="CasellaDiTesto 2"/>
          <p:cNvSpPr txBox="1"/>
          <p:nvPr/>
        </p:nvSpPr>
        <p:spPr>
          <a:xfrm>
            <a:off x="767569" y="188640"/>
            <a:ext cx="7656834" cy="523220"/>
          </a:xfrm>
          <a:prstGeom prst="rect">
            <a:avLst/>
          </a:prstGeom>
          <a:noFill/>
        </p:spPr>
        <p:txBody>
          <a:bodyPr wrap="square" rtlCol="0">
            <a:spAutoFit/>
          </a:bodyPr>
          <a:lstStyle/>
          <a:p>
            <a:pPr algn="ctr"/>
            <a:r>
              <a:rPr lang="it-IT" sz="2800" b="1" dirty="0">
                <a:solidFill>
                  <a:srgbClr val="FF0000"/>
                </a:solidFill>
                <a:effectLst>
                  <a:outerShdw blurRad="38100" dist="38100" dir="2700000" algn="tl">
                    <a:srgbClr val="000000">
                      <a:alpha val="43137"/>
                    </a:srgbClr>
                  </a:outerShdw>
                </a:effectLst>
              </a:rPr>
              <a:t>Quadro Orario Classe Prima</a:t>
            </a:r>
          </a:p>
        </p:txBody>
      </p:sp>
      <p:sp>
        <p:nvSpPr>
          <p:cNvPr id="10" name="Rettangolo 9"/>
          <p:cNvSpPr/>
          <p:nvPr/>
        </p:nvSpPr>
        <p:spPr>
          <a:xfrm>
            <a:off x="365101" y="835224"/>
            <a:ext cx="8167339" cy="400110"/>
          </a:xfrm>
          <a:prstGeom prst="rect">
            <a:avLst/>
          </a:prstGeom>
        </p:spPr>
        <p:txBody>
          <a:bodyPr wrap="square">
            <a:spAutoFit/>
          </a:bodyPr>
          <a:lstStyle/>
          <a:p>
            <a:r>
              <a:rPr lang="it-IT" sz="2000" dirty="0">
                <a:solidFill>
                  <a:srgbClr val="002060"/>
                </a:solidFill>
              </a:rPr>
              <a:t>Indirizzo </a:t>
            </a:r>
            <a:r>
              <a:rPr lang="it-IT" sz="2000" dirty="0"/>
              <a:t>"</a:t>
            </a:r>
            <a:r>
              <a:rPr lang="it-IT" sz="2000" dirty="0">
                <a:solidFill>
                  <a:srgbClr val="002060"/>
                </a:solidFill>
              </a:rPr>
              <a:t>Industria e Artigianato per il made in </a:t>
            </a:r>
            <a:r>
              <a:rPr lang="it-IT" sz="2000" dirty="0" err="1">
                <a:solidFill>
                  <a:srgbClr val="002060"/>
                </a:solidFill>
              </a:rPr>
              <a:t>Italy</a:t>
            </a:r>
            <a:r>
              <a:rPr lang="it-IT" sz="2000" dirty="0"/>
              <a:t>"</a:t>
            </a:r>
            <a:endParaRPr lang="it-IT" sz="2000" dirty="0">
              <a:latin typeface="MS Shell Dlg 2"/>
            </a:endParaRPr>
          </a:p>
        </p:txBody>
      </p:sp>
      <p:pic>
        <p:nvPicPr>
          <p:cNvPr id="7" name="Picture 2" descr="logovoltadegemmis"/>
          <p:cNvPicPr>
            <a:picLocks noChangeAspect="1" noChangeArrowheads="1"/>
          </p:cNvPicPr>
          <p:nvPr/>
        </p:nvPicPr>
        <p:blipFill>
          <a:blip r:embed="rId2" cstate="print">
            <a:extLst>
              <a:ext uri="{28A0092B-C50C-407E-A947-70E740481C1C}">
                <a14:useLocalDpi xmlns:a14="http://schemas.microsoft.com/office/drawing/2010/main" xmlns=""/>
              </a:ext>
            </a:extLst>
          </a:blip>
          <a:srcRect/>
          <a:stretch>
            <a:fillRect/>
          </a:stretch>
        </p:blipFill>
        <p:spPr bwMode="auto">
          <a:xfrm>
            <a:off x="971600" y="44595"/>
            <a:ext cx="936104" cy="790629"/>
          </a:xfrm>
          <a:prstGeom prst="rect">
            <a:avLst/>
          </a:prstGeom>
          <a:noFill/>
          <a:extLst>
            <a:ext uri="{909E8E84-426E-40DD-AFC4-6F175D3DCCD1}">
              <a14:hiddenFill xmlns:a14="http://schemas.microsoft.com/office/drawing/2010/main" xmlns="">
                <a:solidFill>
                  <a:srgbClr val="FFFFFF"/>
                </a:solidFill>
              </a14:hiddenFill>
            </a:ext>
          </a:extLst>
        </p:spPr>
      </p:pic>
      <p:graphicFrame>
        <p:nvGraphicFramePr>
          <p:cNvPr id="11" name="Tabella 10"/>
          <p:cNvGraphicFramePr>
            <a:graphicFrameLocks noGrp="1"/>
          </p:cNvGraphicFramePr>
          <p:nvPr>
            <p:extLst>
              <p:ext uri="{D42A27DB-BD31-4B8C-83A1-F6EECF244321}">
                <p14:modId xmlns:p14="http://schemas.microsoft.com/office/powerpoint/2010/main" xmlns="" val="1904951925"/>
              </p:ext>
            </p:extLst>
          </p:nvPr>
        </p:nvGraphicFramePr>
        <p:xfrm>
          <a:off x="378321" y="1340768"/>
          <a:ext cx="8298135" cy="3780000"/>
        </p:xfrm>
        <a:graphic>
          <a:graphicData uri="http://schemas.openxmlformats.org/drawingml/2006/table">
            <a:tbl>
              <a:tblPr firstRow="1" firstCol="1" lastRow="1" lastCol="1" bandRow="1" bandCol="1"/>
              <a:tblGrid>
                <a:gridCol w="7290023">
                  <a:extLst>
                    <a:ext uri="{9D8B030D-6E8A-4147-A177-3AD203B41FA5}">
                      <a16:colId xmlns:a16="http://schemas.microsoft.com/office/drawing/2014/main" xmlns="" val="20000"/>
                    </a:ext>
                  </a:extLst>
                </a:gridCol>
                <a:gridCol w="1008112">
                  <a:extLst>
                    <a:ext uri="{9D8B030D-6E8A-4147-A177-3AD203B41FA5}">
                      <a16:colId xmlns:a16="http://schemas.microsoft.com/office/drawing/2014/main" xmlns="" val="20002"/>
                    </a:ext>
                  </a:extLst>
                </a:gridCol>
              </a:tblGrid>
              <a:tr h="252000">
                <a:tc>
                  <a:txBody>
                    <a:bodyPr/>
                    <a:lstStyle/>
                    <a:p>
                      <a:pPr algn="ctr">
                        <a:spcAft>
                          <a:spcPts val="0"/>
                        </a:spcAft>
                      </a:pPr>
                      <a:r>
                        <a:rPr lang="it-IT" sz="1400" b="1" dirty="0">
                          <a:effectLst/>
                          <a:highlight>
                            <a:srgbClr val="FFFF00"/>
                          </a:highlight>
                          <a:latin typeface="Calibri"/>
                          <a:ea typeface="Times New Roman"/>
                          <a:cs typeface="Arial"/>
                        </a:rPr>
                        <a:t>MATERIE </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it-IT" sz="1400" b="1" dirty="0">
                          <a:effectLst/>
                          <a:highlight>
                            <a:srgbClr val="FFFF00"/>
                          </a:highlight>
                          <a:latin typeface="Calibri"/>
                          <a:ea typeface="Times New Roman"/>
                          <a:cs typeface="Arial"/>
                        </a:rPr>
                        <a:t>Classe 1</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xmlns="" val="10000"/>
                  </a:ext>
                </a:extLst>
              </a:tr>
              <a:tr h="252000">
                <a:tc>
                  <a:txBody>
                    <a:bodyPr/>
                    <a:lstStyle/>
                    <a:p>
                      <a:pPr>
                        <a:spcAft>
                          <a:spcPts val="0"/>
                        </a:spcAft>
                      </a:pPr>
                      <a:r>
                        <a:rPr lang="it-IT" sz="1400" dirty="0">
                          <a:effectLst/>
                          <a:latin typeface="Calibri"/>
                          <a:ea typeface="Times New Roman"/>
                          <a:cs typeface="Arial"/>
                        </a:rPr>
                        <a:t>Italiano</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400" dirty="0">
                          <a:effectLst/>
                          <a:latin typeface="Calibri"/>
                          <a:ea typeface="Times New Roman"/>
                          <a:cs typeface="Arial"/>
                        </a:rPr>
                        <a:t>4</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52000">
                <a:tc>
                  <a:txBody>
                    <a:bodyPr/>
                    <a:lstStyle/>
                    <a:p>
                      <a:pPr>
                        <a:spcAft>
                          <a:spcPts val="0"/>
                        </a:spcAft>
                      </a:pPr>
                      <a:r>
                        <a:rPr lang="it-IT" sz="1400" dirty="0">
                          <a:effectLst/>
                          <a:latin typeface="Calibri"/>
                          <a:ea typeface="Times New Roman"/>
                          <a:cs typeface="Arial"/>
                        </a:rPr>
                        <a:t>Storia</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a:solidFill>
                            <a:schemeClr val="tx1"/>
                          </a:solidFill>
                          <a:effectLst/>
                          <a:latin typeface="Calibri"/>
                          <a:ea typeface="Times New Roman"/>
                          <a:cs typeface="Arial"/>
                        </a:rPr>
                        <a:t>1</a:t>
                      </a: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252000">
                <a:tc>
                  <a:txBody>
                    <a:bodyPr/>
                    <a:lstStyle/>
                    <a:p>
                      <a:pPr>
                        <a:spcAft>
                          <a:spcPts val="0"/>
                        </a:spcAft>
                      </a:pPr>
                      <a:r>
                        <a:rPr lang="it-IT" sz="1400" dirty="0">
                          <a:effectLst/>
                          <a:latin typeface="Calibri"/>
                          <a:ea typeface="Times New Roman"/>
                          <a:cs typeface="Arial"/>
                        </a:rPr>
                        <a:t>Inglese</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a:solidFill>
                            <a:schemeClr val="tx1"/>
                          </a:solidFill>
                          <a:effectLst/>
                          <a:latin typeface="Calibri"/>
                          <a:ea typeface="Times New Roman"/>
                          <a:cs typeface="Arial"/>
                        </a:rPr>
                        <a:t>3</a:t>
                      </a: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52000">
                <a:tc>
                  <a:txBody>
                    <a:bodyPr/>
                    <a:lstStyle/>
                    <a:p>
                      <a:pPr>
                        <a:spcAft>
                          <a:spcPts val="0"/>
                        </a:spcAft>
                      </a:pPr>
                      <a:r>
                        <a:rPr lang="it-IT" sz="1400" dirty="0" smtClean="0">
                          <a:effectLst/>
                          <a:latin typeface="Calibri"/>
                          <a:ea typeface="Times New Roman"/>
                          <a:cs typeface="Arial"/>
                        </a:rPr>
                        <a:t>Diritto ed Economia</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a:solidFill>
                            <a:schemeClr val="tx1"/>
                          </a:solidFill>
                          <a:effectLst/>
                          <a:latin typeface="Calibri"/>
                          <a:ea typeface="Times New Roman"/>
                          <a:cs typeface="Arial"/>
                        </a:rPr>
                        <a:t>2</a:t>
                      </a: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52000">
                <a:tc>
                  <a:txBody>
                    <a:bodyPr/>
                    <a:lstStyle/>
                    <a:p>
                      <a:pPr>
                        <a:spcAft>
                          <a:spcPts val="0"/>
                        </a:spcAft>
                      </a:pPr>
                      <a:r>
                        <a:rPr lang="it-IT" sz="1400" dirty="0">
                          <a:effectLst/>
                          <a:latin typeface="Calibri"/>
                          <a:ea typeface="Times New Roman"/>
                          <a:cs typeface="Arial"/>
                        </a:rPr>
                        <a:t>Matematica</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a:solidFill>
                            <a:schemeClr val="tx1"/>
                          </a:solidFill>
                          <a:effectLst/>
                          <a:latin typeface="Calibri"/>
                          <a:ea typeface="Times New Roman"/>
                          <a:cs typeface="Arial"/>
                        </a:rPr>
                        <a:t>4</a:t>
                      </a: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252000">
                <a:tc>
                  <a:txBody>
                    <a:bodyPr/>
                    <a:lstStyle/>
                    <a:p>
                      <a:pPr>
                        <a:spcAft>
                          <a:spcPts val="0"/>
                        </a:spcAft>
                      </a:pPr>
                      <a:r>
                        <a:rPr lang="it-IT" sz="1400" dirty="0">
                          <a:effectLst/>
                          <a:latin typeface="Calibri"/>
                          <a:ea typeface="Times New Roman"/>
                          <a:cs typeface="Arial"/>
                        </a:rPr>
                        <a:t>Geografia</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a:solidFill>
                            <a:schemeClr val="tx1"/>
                          </a:solidFill>
                          <a:effectLst/>
                          <a:latin typeface="Calibri"/>
                          <a:ea typeface="Times New Roman"/>
                          <a:cs typeface="Arial"/>
                        </a:rPr>
                        <a:t>1</a:t>
                      </a: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52000">
                <a:tc>
                  <a:txBody>
                    <a:bodyPr/>
                    <a:lstStyle/>
                    <a:p>
                      <a:pPr>
                        <a:spcAft>
                          <a:spcPts val="0"/>
                        </a:spcAft>
                      </a:pPr>
                      <a:r>
                        <a:rPr lang="it-IT" sz="1400" dirty="0" smtClean="0">
                          <a:effectLst/>
                          <a:latin typeface="Calibri"/>
                          <a:ea typeface="Times New Roman"/>
                          <a:cs typeface="Arial"/>
                        </a:rPr>
                        <a:t>Scienze Motorie</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smtClean="0">
                          <a:solidFill>
                            <a:schemeClr val="tx1"/>
                          </a:solidFill>
                          <a:effectLst/>
                          <a:latin typeface="Calibri"/>
                          <a:ea typeface="Times New Roman"/>
                          <a:cs typeface="Arial"/>
                        </a:rPr>
                        <a:t>2</a:t>
                      </a:r>
                      <a:endParaRPr lang="it-IT" sz="1400" kern="1200" dirty="0">
                        <a:solidFill>
                          <a:schemeClr val="tx1"/>
                        </a:solidFill>
                        <a:effectLst/>
                        <a:latin typeface="Calibri"/>
                        <a:ea typeface="Times New Roman"/>
                        <a:cs typeface="Arial"/>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252000">
                <a:tc>
                  <a:txBody>
                    <a:bodyPr/>
                    <a:lstStyle/>
                    <a:p>
                      <a:pPr>
                        <a:spcAft>
                          <a:spcPts val="0"/>
                        </a:spcAft>
                      </a:pPr>
                      <a:r>
                        <a:rPr lang="it-IT" sz="1400" dirty="0" smtClean="0">
                          <a:effectLst/>
                          <a:latin typeface="Calibri"/>
                          <a:ea typeface="Times New Roman"/>
                          <a:cs typeface="Arial"/>
                        </a:rPr>
                        <a:t>Religione</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smtClean="0">
                          <a:solidFill>
                            <a:schemeClr val="tx1"/>
                          </a:solidFill>
                          <a:effectLst/>
                          <a:latin typeface="Calibri"/>
                          <a:ea typeface="Times New Roman"/>
                          <a:cs typeface="Arial"/>
                        </a:rPr>
                        <a:t>1</a:t>
                      </a:r>
                      <a:endParaRPr lang="it-IT" sz="1400" kern="1200" dirty="0">
                        <a:solidFill>
                          <a:schemeClr val="tx1"/>
                        </a:solidFill>
                        <a:effectLst/>
                        <a:latin typeface="Calibri"/>
                        <a:ea typeface="Times New Roman"/>
                        <a:cs typeface="Arial"/>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252000">
                <a:tc>
                  <a:txBody>
                    <a:bodyPr/>
                    <a:lstStyle/>
                    <a:p>
                      <a:pPr>
                        <a:spcAft>
                          <a:spcPts val="0"/>
                        </a:spcAft>
                      </a:pPr>
                      <a:r>
                        <a:rPr lang="it-IT" sz="1400" dirty="0" smtClean="0">
                          <a:effectLst/>
                          <a:latin typeface="Calibri"/>
                          <a:ea typeface="Times New Roman"/>
                          <a:cs typeface="Arial"/>
                        </a:rPr>
                        <a:t>S.I. (Fisica)</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smtClean="0">
                          <a:solidFill>
                            <a:schemeClr val="tx1"/>
                          </a:solidFill>
                          <a:effectLst/>
                          <a:latin typeface="Calibri"/>
                          <a:ea typeface="Times New Roman"/>
                          <a:cs typeface="Arial"/>
                        </a:rPr>
                        <a:t>2 (2)</a:t>
                      </a:r>
                      <a:endParaRPr lang="it-IT" sz="1400" kern="1200" dirty="0">
                        <a:solidFill>
                          <a:schemeClr val="tx1"/>
                        </a:solidFill>
                        <a:effectLst/>
                        <a:latin typeface="Calibri"/>
                        <a:ea typeface="Times New Roman"/>
                        <a:cs typeface="Arial"/>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252000">
                <a:tc>
                  <a:txBody>
                    <a:bodyPr/>
                    <a:lstStyle/>
                    <a:p>
                      <a:pPr>
                        <a:spcAft>
                          <a:spcPts val="0"/>
                        </a:spcAft>
                      </a:pPr>
                      <a:r>
                        <a:rPr lang="it-IT" sz="1400" dirty="0" smtClean="0">
                          <a:effectLst/>
                          <a:latin typeface="Calibri"/>
                          <a:ea typeface="Times New Roman"/>
                          <a:cs typeface="Arial"/>
                        </a:rPr>
                        <a:t>S.</a:t>
                      </a:r>
                      <a:r>
                        <a:rPr lang="it-IT" sz="1400" baseline="0" dirty="0" smtClean="0">
                          <a:effectLst/>
                          <a:latin typeface="Calibri"/>
                          <a:ea typeface="Times New Roman"/>
                          <a:cs typeface="Arial"/>
                        </a:rPr>
                        <a:t>I. (Scienze della terra)</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smtClean="0">
                          <a:solidFill>
                            <a:schemeClr val="tx1"/>
                          </a:solidFill>
                          <a:effectLst/>
                          <a:latin typeface="Calibri"/>
                          <a:ea typeface="Times New Roman"/>
                          <a:cs typeface="Arial"/>
                        </a:rPr>
                        <a:t>2 (2)</a:t>
                      </a:r>
                      <a:endParaRPr lang="it-IT" sz="1400" kern="1200" dirty="0">
                        <a:solidFill>
                          <a:schemeClr val="tx1"/>
                        </a:solidFill>
                        <a:effectLst/>
                        <a:latin typeface="Calibri"/>
                        <a:ea typeface="Times New Roman"/>
                        <a:cs typeface="Arial"/>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252000">
                <a:tc>
                  <a:txBody>
                    <a:bodyPr/>
                    <a:lstStyle/>
                    <a:p>
                      <a:pPr>
                        <a:spcAft>
                          <a:spcPts val="0"/>
                        </a:spcAft>
                      </a:pPr>
                      <a:r>
                        <a:rPr lang="it-IT" sz="1400" dirty="0">
                          <a:effectLst/>
                          <a:latin typeface="Calibri"/>
                          <a:ea typeface="Times New Roman"/>
                          <a:cs typeface="Times New Roman"/>
                        </a:rPr>
                        <a:t>Tecnologie informazione e comunicazione </a:t>
                      </a:r>
                      <a:endParaRPr lang="it-IT" sz="1400" dirty="0">
                        <a:effectLst/>
                        <a:latin typeface="Times New Roman"/>
                        <a:ea typeface="Times New Roman"/>
                      </a:endParaRPr>
                    </a:p>
                  </a:txBody>
                  <a:tcPr marL="58697" marR="58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a:solidFill>
                            <a:schemeClr val="tx1"/>
                          </a:solidFill>
                          <a:effectLst/>
                          <a:latin typeface="Calibri"/>
                          <a:ea typeface="Times New Roman"/>
                          <a:cs typeface="Arial"/>
                        </a:rPr>
                        <a:t>2 </a:t>
                      </a:r>
                      <a:r>
                        <a:rPr lang="it-IT" sz="1400" kern="1200" dirty="0" smtClean="0">
                          <a:solidFill>
                            <a:schemeClr val="tx1"/>
                          </a:solidFill>
                          <a:effectLst/>
                          <a:latin typeface="Calibri"/>
                          <a:ea typeface="Times New Roman"/>
                          <a:cs typeface="Arial"/>
                        </a:rPr>
                        <a:t>(2)</a:t>
                      </a:r>
                      <a:endParaRPr lang="it-IT" sz="1400" kern="1200" dirty="0">
                        <a:solidFill>
                          <a:schemeClr val="tx1"/>
                        </a:solidFill>
                        <a:effectLst/>
                        <a:latin typeface="Calibri"/>
                        <a:ea typeface="Times New Roman"/>
                        <a:cs typeface="Arial"/>
                      </a:endParaRPr>
                    </a:p>
                  </a:txBody>
                  <a:tcPr marL="58697" marR="58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252000">
                <a:tc>
                  <a:txBody>
                    <a:bodyPr/>
                    <a:lstStyle/>
                    <a:p>
                      <a:pPr marL="0" algn="l" defTabSz="914400" rtl="0" eaLnBrk="1" latinLnBrk="0" hangingPunct="1">
                        <a:spcAft>
                          <a:spcPts val="0"/>
                        </a:spcAft>
                      </a:pPr>
                      <a:r>
                        <a:rPr lang="it-IT" sz="1400" kern="1200" dirty="0" smtClean="0">
                          <a:solidFill>
                            <a:schemeClr val="tx1"/>
                          </a:solidFill>
                          <a:effectLst/>
                          <a:latin typeface="Calibri"/>
                          <a:ea typeface="Times New Roman"/>
                          <a:cs typeface="Times New Roman"/>
                        </a:rPr>
                        <a:t>Tecnologie e Tecniche di Rappresentazioni Grafiche</a:t>
                      </a:r>
                      <a:endParaRPr lang="it-IT" sz="1400" kern="1200" dirty="0">
                        <a:solidFill>
                          <a:schemeClr val="tx1"/>
                        </a:solidFill>
                        <a:effectLst/>
                        <a:latin typeface="Calibri"/>
                        <a:ea typeface="Times New Roman"/>
                        <a:cs typeface="Times New Roman"/>
                      </a:endParaRPr>
                    </a:p>
                  </a:txBody>
                  <a:tcPr marL="58697" marR="58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smtClean="0">
                          <a:solidFill>
                            <a:schemeClr val="tx1"/>
                          </a:solidFill>
                          <a:effectLst/>
                          <a:latin typeface="Calibri"/>
                          <a:ea typeface="Times New Roman"/>
                          <a:cs typeface="Arial"/>
                        </a:rPr>
                        <a:t>3</a:t>
                      </a:r>
                      <a:endParaRPr lang="it-IT" sz="1400" kern="1200" dirty="0">
                        <a:solidFill>
                          <a:schemeClr val="tx1"/>
                        </a:solidFill>
                        <a:effectLst/>
                        <a:latin typeface="Calibri"/>
                        <a:ea typeface="Times New Roman"/>
                        <a:cs typeface="Arial"/>
                      </a:endParaRPr>
                    </a:p>
                  </a:txBody>
                  <a:tcPr marL="58697" marR="58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3"/>
                  </a:ext>
                </a:extLst>
              </a:tr>
              <a:tr h="252000">
                <a:tc>
                  <a:txBody>
                    <a:bodyPr/>
                    <a:lstStyle/>
                    <a:p>
                      <a:pPr>
                        <a:spcAft>
                          <a:spcPts val="0"/>
                        </a:spcAft>
                      </a:pPr>
                      <a:r>
                        <a:rPr lang="it-IT" sz="1400" dirty="0">
                          <a:effectLst/>
                          <a:latin typeface="Calibri"/>
                          <a:ea typeface="Times New Roman"/>
                          <a:cs typeface="Times New Roman"/>
                        </a:rPr>
                        <a:t>Laboratori tecnologici ed </a:t>
                      </a:r>
                      <a:r>
                        <a:rPr lang="it-IT" sz="1400" kern="1200" dirty="0">
                          <a:solidFill>
                            <a:schemeClr val="tx1"/>
                          </a:solidFill>
                          <a:effectLst/>
                          <a:latin typeface="Calibri"/>
                          <a:ea typeface="Times New Roman"/>
                          <a:cs typeface="Times New Roman"/>
                        </a:rPr>
                        <a:t>esercitazioni</a:t>
                      </a:r>
                      <a:r>
                        <a:rPr lang="it-IT" sz="1400" dirty="0">
                          <a:effectLst/>
                          <a:latin typeface="Calibri"/>
                          <a:ea typeface="Times New Roman"/>
                          <a:cs typeface="Times New Roman"/>
                        </a:rPr>
                        <a:t> </a:t>
                      </a:r>
                      <a:endParaRPr lang="it-IT" sz="1400" dirty="0">
                        <a:effectLst/>
                        <a:latin typeface="Times New Roman"/>
                        <a:ea typeface="Times New Roman"/>
                      </a:endParaRPr>
                    </a:p>
                  </a:txBody>
                  <a:tcPr marL="58697" marR="58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smtClean="0">
                          <a:solidFill>
                            <a:schemeClr val="tx1"/>
                          </a:solidFill>
                          <a:effectLst/>
                          <a:latin typeface="Calibri"/>
                          <a:ea typeface="Times New Roman"/>
                          <a:cs typeface="Arial"/>
                        </a:rPr>
                        <a:t>5</a:t>
                      </a:r>
                      <a:endParaRPr lang="it-IT" sz="1400" kern="1200" dirty="0">
                        <a:solidFill>
                          <a:schemeClr val="tx1"/>
                        </a:solidFill>
                        <a:effectLst/>
                        <a:latin typeface="Calibri"/>
                        <a:ea typeface="Times New Roman"/>
                        <a:cs typeface="Arial"/>
                      </a:endParaRPr>
                    </a:p>
                  </a:txBody>
                  <a:tcPr marL="58697" marR="58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4"/>
                  </a:ext>
                </a:extLst>
              </a:tr>
              <a:tr h="252000">
                <a:tc>
                  <a:txBody>
                    <a:bodyPr/>
                    <a:lstStyle/>
                    <a:p>
                      <a:pPr>
                        <a:spcAft>
                          <a:spcPts val="0"/>
                        </a:spcAft>
                      </a:pPr>
                      <a:r>
                        <a:rPr lang="it-IT" sz="1400" b="1" dirty="0">
                          <a:solidFill>
                            <a:srgbClr val="FF0000"/>
                          </a:solidFill>
                          <a:effectLst/>
                          <a:latin typeface="Calibri"/>
                          <a:ea typeface="Times New Roman"/>
                          <a:cs typeface="Arial"/>
                        </a:rPr>
                        <a:t>TOTALE ORE</a:t>
                      </a:r>
                      <a:endParaRPr lang="it-IT" sz="1400" dirty="0">
                        <a:effectLst/>
                        <a:latin typeface="Times New Roman"/>
                        <a:ea typeface="Times New Roman"/>
                      </a:endParaRPr>
                    </a:p>
                  </a:txBody>
                  <a:tcPr marL="58697" marR="58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400" b="1" dirty="0">
                          <a:solidFill>
                            <a:srgbClr val="FF0000"/>
                          </a:solidFill>
                          <a:effectLst/>
                          <a:latin typeface="Calibri"/>
                          <a:ea typeface="Times New Roman"/>
                          <a:cs typeface="Arial"/>
                        </a:rPr>
                        <a:t>32 </a:t>
                      </a:r>
                      <a:endParaRPr lang="it-IT" sz="1400" dirty="0">
                        <a:effectLst/>
                        <a:latin typeface="Times New Roman"/>
                        <a:ea typeface="Times New Roman"/>
                      </a:endParaRPr>
                    </a:p>
                  </a:txBody>
                  <a:tcPr marL="58697" marR="58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5"/>
                  </a:ext>
                </a:extLst>
              </a:tr>
            </a:tbl>
          </a:graphicData>
        </a:graphic>
      </p:graphicFrame>
    </p:spTree>
    <p:extLst>
      <p:ext uri="{BB962C8B-B14F-4D97-AF65-F5344CB8AC3E}">
        <p14:creationId xmlns:p14="http://schemas.microsoft.com/office/powerpoint/2010/main" xmlns="" val="16315810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r>
              <a:rPr lang="it-IT"/>
              <a:t>Prof. Gioacchino SOMMA</a:t>
            </a:r>
          </a:p>
        </p:txBody>
      </p:sp>
      <p:sp>
        <p:nvSpPr>
          <p:cNvPr id="3" name="CasellaDiTesto 2"/>
          <p:cNvSpPr txBox="1"/>
          <p:nvPr/>
        </p:nvSpPr>
        <p:spPr>
          <a:xfrm>
            <a:off x="767569" y="188640"/>
            <a:ext cx="7656834" cy="523220"/>
          </a:xfrm>
          <a:prstGeom prst="rect">
            <a:avLst/>
          </a:prstGeom>
          <a:noFill/>
        </p:spPr>
        <p:txBody>
          <a:bodyPr wrap="square" rtlCol="0">
            <a:spAutoFit/>
          </a:bodyPr>
          <a:lstStyle/>
          <a:p>
            <a:pPr algn="ctr"/>
            <a:r>
              <a:rPr lang="it-IT" sz="2800" b="1" dirty="0">
                <a:solidFill>
                  <a:srgbClr val="FF0000"/>
                </a:solidFill>
                <a:effectLst>
                  <a:outerShdw blurRad="38100" dist="38100" dir="2700000" algn="tl">
                    <a:srgbClr val="000000">
                      <a:alpha val="43137"/>
                    </a:srgbClr>
                  </a:outerShdw>
                </a:effectLst>
              </a:rPr>
              <a:t>Quadro Orario Classe Prima</a:t>
            </a:r>
          </a:p>
        </p:txBody>
      </p:sp>
      <p:sp>
        <p:nvSpPr>
          <p:cNvPr id="7" name="Rettangolo 6"/>
          <p:cNvSpPr/>
          <p:nvPr/>
        </p:nvSpPr>
        <p:spPr>
          <a:xfrm>
            <a:off x="365101" y="835224"/>
            <a:ext cx="8167339" cy="400110"/>
          </a:xfrm>
          <a:prstGeom prst="rect">
            <a:avLst/>
          </a:prstGeom>
        </p:spPr>
        <p:txBody>
          <a:bodyPr wrap="square">
            <a:spAutoFit/>
          </a:bodyPr>
          <a:lstStyle/>
          <a:p>
            <a:r>
              <a:rPr lang="it-IT" sz="2000" dirty="0">
                <a:solidFill>
                  <a:srgbClr val="002060"/>
                </a:solidFill>
              </a:rPr>
              <a:t>Indirizzo </a:t>
            </a:r>
            <a:r>
              <a:rPr lang="it-IT" sz="2000" dirty="0">
                <a:solidFill>
                  <a:prstClr val="black"/>
                </a:solidFill>
              </a:rPr>
              <a:t>"</a:t>
            </a:r>
            <a:r>
              <a:rPr lang="it-IT" sz="2000" dirty="0">
                <a:solidFill>
                  <a:srgbClr val="002060"/>
                </a:solidFill>
              </a:rPr>
              <a:t>Manutenzione ed Assistenza tecnica</a:t>
            </a:r>
            <a:r>
              <a:rPr lang="it-IT" sz="2000" dirty="0"/>
              <a:t>"</a:t>
            </a:r>
            <a:endParaRPr lang="it-IT" sz="2000" dirty="0">
              <a:latin typeface="MS Shell Dlg 2"/>
            </a:endParaRPr>
          </a:p>
        </p:txBody>
      </p:sp>
      <p:pic>
        <p:nvPicPr>
          <p:cNvPr id="9" name="Picture 2" descr="logovoltadegemmis"/>
          <p:cNvPicPr>
            <a:picLocks noChangeAspect="1" noChangeArrowheads="1"/>
          </p:cNvPicPr>
          <p:nvPr/>
        </p:nvPicPr>
        <p:blipFill>
          <a:blip r:embed="rId2" cstate="print">
            <a:extLst>
              <a:ext uri="{28A0092B-C50C-407E-A947-70E740481C1C}">
                <a14:useLocalDpi xmlns:a14="http://schemas.microsoft.com/office/drawing/2010/main" xmlns=""/>
              </a:ext>
            </a:extLst>
          </a:blip>
          <a:srcRect/>
          <a:stretch>
            <a:fillRect/>
          </a:stretch>
        </p:blipFill>
        <p:spPr bwMode="auto">
          <a:xfrm>
            <a:off x="971600" y="44595"/>
            <a:ext cx="936104" cy="790629"/>
          </a:xfrm>
          <a:prstGeom prst="rect">
            <a:avLst/>
          </a:prstGeom>
          <a:noFill/>
          <a:extLst>
            <a:ext uri="{909E8E84-426E-40DD-AFC4-6F175D3DCCD1}">
              <a14:hiddenFill xmlns:a14="http://schemas.microsoft.com/office/drawing/2010/main" xmlns="">
                <a:solidFill>
                  <a:srgbClr val="FFFFFF"/>
                </a:solidFill>
              </a14:hiddenFill>
            </a:ext>
          </a:extLst>
        </p:spPr>
      </p:pic>
      <p:graphicFrame>
        <p:nvGraphicFramePr>
          <p:cNvPr id="10" name="Tabella 9"/>
          <p:cNvGraphicFramePr>
            <a:graphicFrameLocks noGrp="1"/>
          </p:cNvGraphicFramePr>
          <p:nvPr>
            <p:extLst>
              <p:ext uri="{D42A27DB-BD31-4B8C-83A1-F6EECF244321}">
                <p14:modId xmlns:p14="http://schemas.microsoft.com/office/powerpoint/2010/main" xmlns="" val="2783766150"/>
              </p:ext>
            </p:extLst>
          </p:nvPr>
        </p:nvGraphicFramePr>
        <p:xfrm>
          <a:off x="378321" y="1340768"/>
          <a:ext cx="8298135" cy="3780000"/>
        </p:xfrm>
        <a:graphic>
          <a:graphicData uri="http://schemas.openxmlformats.org/drawingml/2006/table">
            <a:tbl>
              <a:tblPr firstRow="1" firstCol="1" lastRow="1" lastCol="1" bandRow="1" bandCol="1"/>
              <a:tblGrid>
                <a:gridCol w="7290023">
                  <a:extLst>
                    <a:ext uri="{9D8B030D-6E8A-4147-A177-3AD203B41FA5}">
                      <a16:colId xmlns:a16="http://schemas.microsoft.com/office/drawing/2014/main" xmlns="" val="20000"/>
                    </a:ext>
                  </a:extLst>
                </a:gridCol>
                <a:gridCol w="1008112">
                  <a:extLst>
                    <a:ext uri="{9D8B030D-6E8A-4147-A177-3AD203B41FA5}">
                      <a16:colId xmlns:a16="http://schemas.microsoft.com/office/drawing/2014/main" xmlns="" val="20002"/>
                    </a:ext>
                  </a:extLst>
                </a:gridCol>
              </a:tblGrid>
              <a:tr h="252000">
                <a:tc>
                  <a:txBody>
                    <a:bodyPr/>
                    <a:lstStyle/>
                    <a:p>
                      <a:pPr algn="ctr">
                        <a:spcAft>
                          <a:spcPts val="0"/>
                        </a:spcAft>
                      </a:pPr>
                      <a:r>
                        <a:rPr lang="it-IT" sz="1400" b="1" dirty="0">
                          <a:effectLst/>
                          <a:highlight>
                            <a:srgbClr val="FFFF00"/>
                          </a:highlight>
                          <a:latin typeface="Calibri"/>
                          <a:ea typeface="Times New Roman"/>
                          <a:cs typeface="Arial"/>
                        </a:rPr>
                        <a:t>MATERIE </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it-IT" sz="1400" b="1" dirty="0">
                          <a:effectLst/>
                          <a:highlight>
                            <a:srgbClr val="FFFF00"/>
                          </a:highlight>
                          <a:latin typeface="Calibri"/>
                          <a:ea typeface="Times New Roman"/>
                          <a:cs typeface="Arial"/>
                        </a:rPr>
                        <a:t>Classe 1</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xmlns="" val="10000"/>
                  </a:ext>
                </a:extLst>
              </a:tr>
              <a:tr h="252000">
                <a:tc>
                  <a:txBody>
                    <a:bodyPr/>
                    <a:lstStyle/>
                    <a:p>
                      <a:pPr>
                        <a:spcAft>
                          <a:spcPts val="0"/>
                        </a:spcAft>
                      </a:pPr>
                      <a:r>
                        <a:rPr lang="it-IT" sz="1400" dirty="0">
                          <a:effectLst/>
                          <a:latin typeface="Calibri"/>
                          <a:ea typeface="Times New Roman"/>
                          <a:cs typeface="Arial"/>
                        </a:rPr>
                        <a:t>Italiano</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400" dirty="0">
                          <a:effectLst/>
                          <a:latin typeface="Calibri"/>
                          <a:ea typeface="Times New Roman"/>
                          <a:cs typeface="Arial"/>
                        </a:rPr>
                        <a:t>4</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52000">
                <a:tc>
                  <a:txBody>
                    <a:bodyPr/>
                    <a:lstStyle/>
                    <a:p>
                      <a:pPr>
                        <a:spcAft>
                          <a:spcPts val="0"/>
                        </a:spcAft>
                      </a:pPr>
                      <a:r>
                        <a:rPr lang="it-IT" sz="1400" dirty="0">
                          <a:effectLst/>
                          <a:latin typeface="Calibri"/>
                          <a:ea typeface="Times New Roman"/>
                          <a:cs typeface="Arial"/>
                        </a:rPr>
                        <a:t>Storia</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a:solidFill>
                            <a:schemeClr val="tx1"/>
                          </a:solidFill>
                          <a:effectLst/>
                          <a:latin typeface="Calibri"/>
                          <a:ea typeface="Times New Roman"/>
                          <a:cs typeface="Arial"/>
                        </a:rPr>
                        <a:t>1</a:t>
                      </a: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252000">
                <a:tc>
                  <a:txBody>
                    <a:bodyPr/>
                    <a:lstStyle/>
                    <a:p>
                      <a:pPr>
                        <a:spcAft>
                          <a:spcPts val="0"/>
                        </a:spcAft>
                      </a:pPr>
                      <a:r>
                        <a:rPr lang="it-IT" sz="1400" dirty="0">
                          <a:effectLst/>
                          <a:latin typeface="Calibri"/>
                          <a:ea typeface="Times New Roman"/>
                          <a:cs typeface="Arial"/>
                        </a:rPr>
                        <a:t>Inglese</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a:solidFill>
                            <a:schemeClr val="tx1"/>
                          </a:solidFill>
                          <a:effectLst/>
                          <a:latin typeface="Calibri"/>
                          <a:ea typeface="Times New Roman"/>
                          <a:cs typeface="Arial"/>
                        </a:rPr>
                        <a:t>3</a:t>
                      </a: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52000">
                <a:tc>
                  <a:txBody>
                    <a:bodyPr/>
                    <a:lstStyle/>
                    <a:p>
                      <a:pPr>
                        <a:spcAft>
                          <a:spcPts val="0"/>
                        </a:spcAft>
                      </a:pPr>
                      <a:r>
                        <a:rPr lang="it-IT" sz="1400" dirty="0" smtClean="0">
                          <a:effectLst/>
                          <a:latin typeface="Calibri"/>
                          <a:ea typeface="Times New Roman"/>
                          <a:cs typeface="Arial"/>
                        </a:rPr>
                        <a:t>Diritto ed Economia</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a:solidFill>
                            <a:schemeClr val="tx1"/>
                          </a:solidFill>
                          <a:effectLst/>
                          <a:latin typeface="Calibri"/>
                          <a:ea typeface="Times New Roman"/>
                          <a:cs typeface="Arial"/>
                        </a:rPr>
                        <a:t>2</a:t>
                      </a: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52000">
                <a:tc>
                  <a:txBody>
                    <a:bodyPr/>
                    <a:lstStyle/>
                    <a:p>
                      <a:pPr>
                        <a:spcAft>
                          <a:spcPts val="0"/>
                        </a:spcAft>
                      </a:pPr>
                      <a:r>
                        <a:rPr lang="it-IT" sz="1400" dirty="0">
                          <a:effectLst/>
                          <a:latin typeface="Calibri"/>
                          <a:ea typeface="Times New Roman"/>
                          <a:cs typeface="Arial"/>
                        </a:rPr>
                        <a:t>Matematica</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a:solidFill>
                            <a:schemeClr val="tx1"/>
                          </a:solidFill>
                          <a:effectLst/>
                          <a:latin typeface="Calibri"/>
                          <a:ea typeface="Times New Roman"/>
                          <a:cs typeface="Arial"/>
                        </a:rPr>
                        <a:t>4</a:t>
                      </a: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252000">
                <a:tc>
                  <a:txBody>
                    <a:bodyPr/>
                    <a:lstStyle/>
                    <a:p>
                      <a:pPr>
                        <a:spcAft>
                          <a:spcPts val="0"/>
                        </a:spcAft>
                      </a:pPr>
                      <a:r>
                        <a:rPr lang="it-IT" sz="1400" dirty="0">
                          <a:effectLst/>
                          <a:latin typeface="Calibri"/>
                          <a:ea typeface="Times New Roman"/>
                          <a:cs typeface="Arial"/>
                        </a:rPr>
                        <a:t>Geografia</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a:solidFill>
                            <a:schemeClr val="tx1"/>
                          </a:solidFill>
                          <a:effectLst/>
                          <a:latin typeface="Calibri"/>
                          <a:ea typeface="Times New Roman"/>
                          <a:cs typeface="Arial"/>
                        </a:rPr>
                        <a:t>1</a:t>
                      </a: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52000">
                <a:tc>
                  <a:txBody>
                    <a:bodyPr/>
                    <a:lstStyle/>
                    <a:p>
                      <a:pPr>
                        <a:spcAft>
                          <a:spcPts val="0"/>
                        </a:spcAft>
                      </a:pPr>
                      <a:r>
                        <a:rPr lang="it-IT" sz="1400" dirty="0" smtClean="0">
                          <a:effectLst/>
                          <a:latin typeface="Calibri"/>
                          <a:ea typeface="Times New Roman"/>
                          <a:cs typeface="Arial"/>
                        </a:rPr>
                        <a:t>Scienze Motorie</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smtClean="0">
                          <a:solidFill>
                            <a:schemeClr val="tx1"/>
                          </a:solidFill>
                          <a:effectLst/>
                          <a:latin typeface="Calibri"/>
                          <a:ea typeface="Times New Roman"/>
                          <a:cs typeface="Arial"/>
                        </a:rPr>
                        <a:t>2</a:t>
                      </a:r>
                      <a:endParaRPr lang="it-IT" sz="1400" kern="1200" dirty="0">
                        <a:solidFill>
                          <a:schemeClr val="tx1"/>
                        </a:solidFill>
                        <a:effectLst/>
                        <a:latin typeface="Calibri"/>
                        <a:ea typeface="Times New Roman"/>
                        <a:cs typeface="Arial"/>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252000">
                <a:tc>
                  <a:txBody>
                    <a:bodyPr/>
                    <a:lstStyle/>
                    <a:p>
                      <a:pPr>
                        <a:spcAft>
                          <a:spcPts val="0"/>
                        </a:spcAft>
                      </a:pPr>
                      <a:r>
                        <a:rPr lang="it-IT" sz="1400" dirty="0" smtClean="0">
                          <a:effectLst/>
                          <a:latin typeface="Calibri"/>
                          <a:ea typeface="Times New Roman"/>
                          <a:cs typeface="Arial"/>
                        </a:rPr>
                        <a:t>Religione</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smtClean="0">
                          <a:solidFill>
                            <a:schemeClr val="tx1"/>
                          </a:solidFill>
                          <a:effectLst/>
                          <a:latin typeface="Calibri"/>
                          <a:ea typeface="Times New Roman"/>
                          <a:cs typeface="Arial"/>
                        </a:rPr>
                        <a:t>1</a:t>
                      </a:r>
                      <a:endParaRPr lang="it-IT" sz="1400" kern="1200" dirty="0">
                        <a:solidFill>
                          <a:schemeClr val="tx1"/>
                        </a:solidFill>
                        <a:effectLst/>
                        <a:latin typeface="Calibri"/>
                        <a:ea typeface="Times New Roman"/>
                        <a:cs typeface="Arial"/>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252000">
                <a:tc>
                  <a:txBody>
                    <a:bodyPr/>
                    <a:lstStyle/>
                    <a:p>
                      <a:pPr>
                        <a:spcAft>
                          <a:spcPts val="0"/>
                        </a:spcAft>
                      </a:pPr>
                      <a:r>
                        <a:rPr lang="it-IT" sz="1400" dirty="0" smtClean="0">
                          <a:effectLst/>
                          <a:latin typeface="Calibri"/>
                          <a:ea typeface="Times New Roman"/>
                          <a:cs typeface="Arial"/>
                        </a:rPr>
                        <a:t>S.I. (Fisica)</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smtClean="0">
                          <a:solidFill>
                            <a:schemeClr val="tx1"/>
                          </a:solidFill>
                          <a:effectLst/>
                          <a:latin typeface="Calibri"/>
                          <a:ea typeface="Times New Roman"/>
                          <a:cs typeface="Arial"/>
                        </a:rPr>
                        <a:t>2 (2)</a:t>
                      </a:r>
                      <a:endParaRPr lang="it-IT" sz="1400" kern="1200" dirty="0">
                        <a:solidFill>
                          <a:schemeClr val="tx1"/>
                        </a:solidFill>
                        <a:effectLst/>
                        <a:latin typeface="Calibri"/>
                        <a:ea typeface="Times New Roman"/>
                        <a:cs typeface="Arial"/>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252000">
                <a:tc>
                  <a:txBody>
                    <a:bodyPr/>
                    <a:lstStyle/>
                    <a:p>
                      <a:pPr>
                        <a:spcAft>
                          <a:spcPts val="0"/>
                        </a:spcAft>
                      </a:pPr>
                      <a:r>
                        <a:rPr lang="it-IT" sz="1400" dirty="0" smtClean="0">
                          <a:effectLst/>
                          <a:latin typeface="Calibri"/>
                          <a:ea typeface="Times New Roman"/>
                          <a:cs typeface="Arial"/>
                        </a:rPr>
                        <a:t>S.</a:t>
                      </a:r>
                      <a:r>
                        <a:rPr lang="it-IT" sz="1400" baseline="0" dirty="0" smtClean="0">
                          <a:effectLst/>
                          <a:latin typeface="Calibri"/>
                          <a:ea typeface="Times New Roman"/>
                          <a:cs typeface="Arial"/>
                        </a:rPr>
                        <a:t>I. (Scienze della terra)</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smtClean="0">
                          <a:solidFill>
                            <a:schemeClr val="tx1"/>
                          </a:solidFill>
                          <a:effectLst/>
                          <a:latin typeface="Calibri"/>
                          <a:ea typeface="Times New Roman"/>
                          <a:cs typeface="Arial"/>
                        </a:rPr>
                        <a:t>2 (2)</a:t>
                      </a:r>
                      <a:endParaRPr lang="it-IT" sz="1400" kern="1200" dirty="0">
                        <a:solidFill>
                          <a:schemeClr val="tx1"/>
                        </a:solidFill>
                        <a:effectLst/>
                        <a:latin typeface="Calibri"/>
                        <a:ea typeface="Times New Roman"/>
                        <a:cs typeface="Arial"/>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252000">
                <a:tc>
                  <a:txBody>
                    <a:bodyPr/>
                    <a:lstStyle/>
                    <a:p>
                      <a:pPr>
                        <a:spcAft>
                          <a:spcPts val="0"/>
                        </a:spcAft>
                      </a:pPr>
                      <a:r>
                        <a:rPr lang="it-IT" sz="1400" dirty="0">
                          <a:effectLst/>
                          <a:latin typeface="Calibri"/>
                          <a:ea typeface="Times New Roman"/>
                          <a:cs typeface="Times New Roman"/>
                        </a:rPr>
                        <a:t>Tecnologie informazione e comunicazione </a:t>
                      </a:r>
                      <a:endParaRPr lang="it-IT" sz="1400" dirty="0">
                        <a:effectLst/>
                        <a:latin typeface="Times New Roman"/>
                        <a:ea typeface="Times New Roman"/>
                      </a:endParaRPr>
                    </a:p>
                  </a:txBody>
                  <a:tcPr marL="58697" marR="58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a:solidFill>
                            <a:schemeClr val="tx1"/>
                          </a:solidFill>
                          <a:effectLst/>
                          <a:latin typeface="Calibri"/>
                          <a:ea typeface="Times New Roman"/>
                          <a:cs typeface="Arial"/>
                        </a:rPr>
                        <a:t>2 </a:t>
                      </a:r>
                      <a:r>
                        <a:rPr lang="it-IT" sz="1400" kern="1200" dirty="0" smtClean="0">
                          <a:solidFill>
                            <a:schemeClr val="tx1"/>
                          </a:solidFill>
                          <a:effectLst/>
                          <a:latin typeface="Calibri"/>
                          <a:ea typeface="Times New Roman"/>
                          <a:cs typeface="Arial"/>
                        </a:rPr>
                        <a:t>(2)</a:t>
                      </a:r>
                      <a:endParaRPr lang="it-IT" sz="1400" kern="1200" dirty="0">
                        <a:solidFill>
                          <a:schemeClr val="tx1"/>
                        </a:solidFill>
                        <a:effectLst/>
                        <a:latin typeface="Calibri"/>
                        <a:ea typeface="Times New Roman"/>
                        <a:cs typeface="Arial"/>
                      </a:endParaRPr>
                    </a:p>
                  </a:txBody>
                  <a:tcPr marL="58697" marR="58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252000">
                <a:tc>
                  <a:txBody>
                    <a:bodyPr/>
                    <a:lstStyle/>
                    <a:p>
                      <a:pPr marL="0" algn="l" defTabSz="914400" rtl="0" eaLnBrk="1" latinLnBrk="0" hangingPunct="1">
                        <a:spcAft>
                          <a:spcPts val="0"/>
                        </a:spcAft>
                      </a:pPr>
                      <a:r>
                        <a:rPr lang="it-IT" sz="1400" kern="1200" dirty="0" smtClean="0">
                          <a:solidFill>
                            <a:schemeClr val="tx1"/>
                          </a:solidFill>
                          <a:effectLst/>
                          <a:latin typeface="Calibri"/>
                          <a:ea typeface="Times New Roman"/>
                          <a:cs typeface="Times New Roman"/>
                        </a:rPr>
                        <a:t>Tecnologie e Tecniche di Rappresentazioni Grafiche</a:t>
                      </a:r>
                      <a:endParaRPr lang="it-IT" sz="1400" kern="1200" dirty="0">
                        <a:solidFill>
                          <a:schemeClr val="tx1"/>
                        </a:solidFill>
                        <a:effectLst/>
                        <a:latin typeface="Calibri"/>
                        <a:ea typeface="Times New Roman"/>
                        <a:cs typeface="Times New Roman"/>
                      </a:endParaRPr>
                    </a:p>
                  </a:txBody>
                  <a:tcPr marL="58697" marR="58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smtClean="0">
                          <a:solidFill>
                            <a:schemeClr val="tx1"/>
                          </a:solidFill>
                          <a:effectLst/>
                          <a:latin typeface="Calibri"/>
                          <a:ea typeface="Times New Roman"/>
                          <a:cs typeface="Arial"/>
                        </a:rPr>
                        <a:t>3</a:t>
                      </a:r>
                      <a:endParaRPr lang="it-IT" sz="1400" kern="1200" dirty="0">
                        <a:solidFill>
                          <a:schemeClr val="tx1"/>
                        </a:solidFill>
                        <a:effectLst/>
                        <a:latin typeface="Calibri"/>
                        <a:ea typeface="Times New Roman"/>
                        <a:cs typeface="Arial"/>
                      </a:endParaRPr>
                    </a:p>
                  </a:txBody>
                  <a:tcPr marL="58697" marR="58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3"/>
                  </a:ext>
                </a:extLst>
              </a:tr>
              <a:tr h="252000">
                <a:tc>
                  <a:txBody>
                    <a:bodyPr/>
                    <a:lstStyle/>
                    <a:p>
                      <a:pPr>
                        <a:spcAft>
                          <a:spcPts val="0"/>
                        </a:spcAft>
                      </a:pPr>
                      <a:r>
                        <a:rPr lang="it-IT" sz="1400" dirty="0">
                          <a:effectLst/>
                          <a:latin typeface="Calibri"/>
                          <a:ea typeface="Times New Roman"/>
                          <a:cs typeface="Times New Roman"/>
                        </a:rPr>
                        <a:t>Laboratori tecnologici ed </a:t>
                      </a:r>
                      <a:r>
                        <a:rPr lang="it-IT" sz="1400" kern="1200" dirty="0">
                          <a:solidFill>
                            <a:schemeClr val="tx1"/>
                          </a:solidFill>
                          <a:effectLst/>
                          <a:latin typeface="Calibri"/>
                          <a:ea typeface="Times New Roman"/>
                          <a:cs typeface="Times New Roman"/>
                        </a:rPr>
                        <a:t>esercitazioni</a:t>
                      </a:r>
                      <a:r>
                        <a:rPr lang="it-IT" sz="1400" dirty="0">
                          <a:effectLst/>
                          <a:latin typeface="Calibri"/>
                          <a:ea typeface="Times New Roman"/>
                          <a:cs typeface="Times New Roman"/>
                        </a:rPr>
                        <a:t> </a:t>
                      </a:r>
                      <a:endParaRPr lang="it-IT" sz="1400" dirty="0">
                        <a:effectLst/>
                        <a:latin typeface="Times New Roman"/>
                        <a:ea typeface="Times New Roman"/>
                      </a:endParaRPr>
                    </a:p>
                  </a:txBody>
                  <a:tcPr marL="58697" marR="58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smtClean="0">
                          <a:solidFill>
                            <a:schemeClr val="tx1"/>
                          </a:solidFill>
                          <a:effectLst/>
                          <a:latin typeface="Calibri"/>
                          <a:ea typeface="Times New Roman"/>
                          <a:cs typeface="Arial"/>
                        </a:rPr>
                        <a:t>5</a:t>
                      </a:r>
                      <a:endParaRPr lang="it-IT" sz="1400" kern="1200" dirty="0">
                        <a:solidFill>
                          <a:schemeClr val="tx1"/>
                        </a:solidFill>
                        <a:effectLst/>
                        <a:latin typeface="Calibri"/>
                        <a:ea typeface="Times New Roman"/>
                        <a:cs typeface="Arial"/>
                      </a:endParaRPr>
                    </a:p>
                  </a:txBody>
                  <a:tcPr marL="58697" marR="58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4"/>
                  </a:ext>
                </a:extLst>
              </a:tr>
              <a:tr h="252000">
                <a:tc>
                  <a:txBody>
                    <a:bodyPr/>
                    <a:lstStyle/>
                    <a:p>
                      <a:pPr>
                        <a:spcAft>
                          <a:spcPts val="0"/>
                        </a:spcAft>
                      </a:pPr>
                      <a:r>
                        <a:rPr lang="it-IT" sz="1400" b="1" dirty="0">
                          <a:solidFill>
                            <a:srgbClr val="FF0000"/>
                          </a:solidFill>
                          <a:effectLst/>
                          <a:latin typeface="Calibri"/>
                          <a:ea typeface="Times New Roman"/>
                          <a:cs typeface="Arial"/>
                        </a:rPr>
                        <a:t>TOTALE ORE</a:t>
                      </a:r>
                      <a:endParaRPr lang="it-IT" sz="1400" dirty="0">
                        <a:effectLst/>
                        <a:latin typeface="Times New Roman"/>
                        <a:ea typeface="Times New Roman"/>
                      </a:endParaRPr>
                    </a:p>
                  </a:txBody>
                  <a:tcPr marL="58697" marR="58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400" b="1" dirty="0">
                          <a:solidFill>
                            <a:srgbClr val="FF0000"/>
                          </a:solidFill>
                          <a:effectLst/>
                          <a:latin typeface="Calibri"/>
                          <a:ea typeface="Times New Roman"/>
                          <a:cs typeface="Arial"/>
                        </a:rPr>
                        <a:t>32 </a:t>
                      </a:r>
                      <a:endParaRPr lang="it-IT" sz="1400" dirty="0">
                        <a:effectLst/>
                        <a:latin typeface="Times New Roman"/>
                        <a:ea typeface="Times New Roman"/>
                      </a:endParaRPr>
                    </a:p>
                  </a:txBody>
                  <a:tcPr marL="58697" marR="58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5"/>
                  </a:ext>
                </a:extLst>
              </a:tr>
            </a:tbl>
          </a:graphicData>
        </a:graphic>
      </p:graphicFrame>
    </p:spTree>
    <p:extLst>
      <p:ext uri="{BB962C8B-B14F-4D97-AF65-F5344CB8AC3E}">
        <p14:creationId xmlns:p14="http://schemas.microsoft.com/office/powerpoint/2010/main" xmlns="" val="24847780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r>
              <a:rPr lang="it-IT"/>
              <a:t>Prof. Gioacchino SOMMA</a:t>
            </a:r>
          </a:p>
        </p:txBody>
      </p:sp>
      <p:sp>
        <p:nvSpPr>
          <p:cNvPr id="3" name="CasellaDiTesto 2"/>
          <p:cNvSpPr txBox="1"/>
          <p:nvPr/>
        </p:nvSpPr>
        <p:spPr>
          <a:xfrm>
            <a:off x="767569" y="188640"/>
            <a:ext cx="7656834" cy="523220"/>
          </a:xfrm>
          <a:prstGeom prst="rect">
            <a:avLst/>
          </a:prstGeom>
          <a:noFill/>
        </p:spPr>
        <p:txBody>
          <a:bodyPr wrap="square" rtlCol="0">
            <a:spAutoFit/>
          </a:bodyPr>
          <a:lstStyle/>
          <a:p>
            <a:pPr algn="ctr"/>
            <a:r>
              <a:rPr lang="it-IT" sz="2800" b="1" dirty="0">
                <a:solidFill>
                  <a:srgbClr val="FF0000"/>
                </a:solidFill>
                <a:effectLst>
                  <a:outerShdw blurRad="38100" dist="38100" dir="2700000" algn="tl">
                    <a:srgbClr val="000000">
                      <a:alpha val="43137"/>
                    </a:srgbClr>
                  </a:outerShdw>
                </a:effectLst>
              </a:rPr>
              <a:t>Quadro Orario Classe Prima</a:t>
            </a:r>
          </a:p>
        </p:txBody>
      </p:sp>
      <p:sp>
        <p:nvSpPr>
          <p:cNvPr id="7" name="Rettangolo 6"/>
          <p:cNvSpPr/>
          <p:nvPr/>
        </p:nvSpPr>
        <p:spPr>
          <a:xfrm>
            <a:off x="365101" y="835224"/>
            <a:ext cx="8167339" cy="400110"/>
          </a:xfrm>
          <a:prstGeom prst="rect">
            <a:avLst/>
          </a:prstGeom>
        </p:spPr>
        <p:txBody>
          <a:bodyPr wrap="square">
            <a:spAutoFit/>
          </a:bodyPr>
          <a:lstStyle/>
          <a:p>
            <a:r>
              <a:rPr lang="it-IT" sz="2000" dirty="0">
                <a:solidFill>
                  <a:srgbClr val="002060"/>
                </a:solidFill>
              </a:rPr>
              <a:t>Indirizzo </a:t>
            </a:r>
            <a:r>
              <a:rPr lang="it-IT" sz="2000" dirty="0">
                <a:solidFill>
                  <a:prstClr val="black"/>
                </a:solidFill>
              </a:rPr>
              <a:t>"</a:t>
            </a:r>
            <a:r>
              <a:rPr lang="it-IT" sz="2000" dirty="0">
                <a:solidFill>
                  <a:srgbClr val="002060"/>
                </a:solidFill>
              </a:rPr>
              <a:t>Servizi per la sanità e l’assistenza sociale</a:t>
            </a:r>
            <a:r>
              <a:rPr lang="it-IT" sz="2000" dirty="0"/>
              <a:t>"</a:t>
            </a:r>
            <a:endParaRPr lang="it-IT" sz="2000" dirty="0">
              <a:latin typeface="MS Shell Dlg 2"/>
            </a:endParaRPr>
          </a:p>
        </p:txBody>
      </p:sp>
      <p:pic>
        <p:nvPicPr>
          <p:cNvPr id="9" name="Picture 2" descr="logovoltadegemmis"/>
          <p:cNvPicPr>
            <a:picLocks noChangeAspect="1" noChangeArrowheads="1"/>
          </p:cNvPicPr>
          <p:nvPr/>
        </p:nvPicPr>
        <p:blipFill>
          <a:blip r:embed="rId2" cstate="print">
            <a:extLst>
              <a:ext uri="{28A0092B-C50C-407E-A947-70E740481C1C}">
                <a14:useLocalDpi xmlns:a14="http://schemas.microsoft.com/office/drawing/2010/main" xmlns=""/>
              </a:ext>
            </a:extLst>
          </a:blip>
          <a:srcRect/>
          <a:stretch>
            <a:fillRect/>
          </a:stretch>
        </p:blipFill>
        <p:spPr bwMode="auto">
          <a:xfrm>
            <a:off x="971600" y="44595"/>
            <a:ext cx="936104" cy="790629"/>
          </a:xfrm>
          <a:prstGeom prst="rect">
            <a:avLst/>
          </a:prstGeom>
          <a:noFill/>
          <a:extLst>
            <a:ext uri="{909E8E84-426E-40DD-AFC4-6F175D3DCCD1}">
              <a14:hiddenFill xmlns:a14="http://schemas.microsoft.com/office/drawing/2010/main" xmlns="">
                <a:solidFill>
                  <a:srgbClr val="FFFFFF"/>
                </a:solidFill>
              </a14:hiddenFill>
            </a:ext>
          </a:extLst>
        </p:spPr>
      </p:pic>
      <p:graphicFrame>
        <p:nvGraphicFramePr>
          <p:cNvPr id="10" name="Tabella 9"/>
          <p:cNvGraphicFramePr>
            <a:graphicFrameLocks noGrp="1"/>
          </p:cNvGraphicFramePr>
          <p:nvPr>
            <p:extLst>
              <p:ext uri="{D42A27DB-BD31-4B8C-83A1-F6EECF244321}">
                <p14:modId xmlns:p14="http://schemas.microsoft.com/office/powerpoint/2010/main" xmlns="" val="1231208863"/>
              </p:ext>
            </p:extLst>
          </p:nvPr>
        </p:nvGraphicFramePr>
        <p:xfrm>
          <a:off x="378321" y="1340768"/>
          <a:ext cx="8298135" cy="4032000"/>
        </p:xfrm>
        <a:graphic>
          <a:graphicData uri="http://schemas.openxmlformats.org/drawingml/2006/table">
            <a:tbl>
              <a:tblPr firstRow="1" firstCol="1" lastRow="1" lastCol="1" bandRow="1" bandCol="1"/>
              <a:tblGrid>
                <a:gridCol w="7290023">
                  <a:extLst>
                    <a:ext uri="{9D8B030D-6E8A-4147-A177-3AD203B41FA5}">
                      <a16:colId xmlns:a16="http://schemas.microsoft.com/office/drawing/2014/main" xmlns="" val="20000"/>
                    </a:ext>
                  </a:extLst>
                </a:gridCol>
                <a:gridCol w="1008112">
                  <a:extLst>
                    <a:ext uri="{9D8B030D-6E8A-4147-A177-3AD203B41FA5}">
                      <a16:colId xmlns:a16="http://schemas.microsoft.com/office/drawing/2014/main" xmlns="" val="20002"/>
                    </a:ext>
                  </a:extLst>
                </a:gridCol>
              </a:tblGrid>
              <a:tr h="252000">
                <a:tc>
                  <a:txBody>
                    <a:bodyPr/>
                    <a:lstStyle/>
                    <a:p>
                      <a:pPr algn="ctr">
                        <a:spcAft>
                          <a:spcPts val="0"/>
                        </a:spcAft>
                      </a:pPr>
                      <a:r>
                        <a:rPr lang="it-IT" sz="1400" b="1" dirty="0">
                          <a:effectLst/>
                          <a:highlight>
                            <a:srgbClr val="FFFF00"/>
                          </a:highlight>
                          <a:latin typeface="Calibri"/>
                          <a:ea typeface="Times New Roman"/>
                          <a:cs typeface="Arial"/>
                        </a:rPr>
                        <a:t>MATERIE </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it-IT" sz="1400" b="1" dirty="0">
                          <a:effectLst/>
                          <a:highlight>
                            <a:srgbClr val="FFFF00"/>
                          </a:highlight>
                          <a:latin typeface="Calibri"/>
                          <a:ea typeface="Times New Roman"/>
                          <a:cs typeface="Arial"/>
                        </a:rPr>
                        <a:t>Classe 1</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xmlns="" val="10000"/>
                  </a:ext>
                </a:extLst>
              </a:tr>
              <a:tr h="252000">
                <a:tc>
                  <a:txBody>
                    <a:bodyPr/>
                    <a:lstStyle/>
                    <a:p>
                      <a:pPr>
                        <a:spcAft>
                          <a:spcPts val="0"/>
                        </a:spcAft>
                      </a:pPr>
                      <a:r>
                        <a:rPr lang="it-IT" sz="1400" dirty="0">
                          <a:effectLst/>
                          <a:latin typeface="Calibri"/>
                          <a:ea typeface="Times New Roman"/>
                          <a:cs typeface="Arial"/>
                        </a:rPr>
                        <a:t>Italiano</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400" dirty="0" smtClean="0">
                          <a:effectLst/>
                          <a:latin typeface="Calibri"/>
                          <a:ea typeface="Times New Roman"/>
                          <a:cs typeface="Arial"/>
                        </a:rPr>
                        <a:t>3</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52000">
                <a:tc>
                  <a:txBody>
                    <a:bodyPr/>
                    <a:lstStyle/>
                    <a:p>
                      <a:pPr>
                        <a:spcAft>
                          <a:spcPts val="0"/>
                        </a:spcAft>
                      </a:pPr>
                      <a:r>
                        <a:rPr lang="it-IT" sz="1400" dirty="0">
                          <a:effectLst/>
                          <a:latin typeface="Calibri"/>
                          <a:ea typeface="Times New Roman"/>
                          <a:cs typeface="Arial"/>
                        </a:rPr>
                        <a:t>Storia</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smtClean="0">
                          <a:solidFill>
                            <a:schemeClr val="tx1"/>
                          </a:solidFill>
                          <a:effectLst/>
                          <a:latin typeface="Calibri"/>
                          <a:ea typeface="Times New Roman"/>
                          <a:cs typeface="Arial"/>
                        </a:rPr>
                        <a:t>2</a:t>
                      </a:r>
                      <a:endParaRPr lang="it-IT" sz="1400" kern="1200" dirty="0">
                        <a:solidFill>
                          <a:schemeClr val="tx1"/>
                        </a:solidFill>
                        <a:effectLst/>
                        <a:latin typeface="Calibri"/>
                        <a:ea typeface="Times New Roman"/>
                        <a:cs typeface="Arial"/>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252000">
                <a:tc>
                  <a:txBody>
                    <a:bodyPr/>
                    <a:lstStyle/>
                    <a:p>
                      <a:pPr>
                        <a:spcAft>
                          <a:spcPts val="0"/>
                        </a:spcAft>
                      </a:pPr>
                      <a:r>
                        <a:rPr lang="it-IT" sz="1400" dirty="0">
                          <a:effectLst/>
                          <a:latin typeface="Calibri"/>
                          <a:ea typeface="Times New Roman"/>
                          <a:cs typeface="Arial"/>
                        </a:rPr>
                        <a:t>Inglese</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a:solidFill>
                            <a:schemeClr val="tx1"/>
                          </a:solidFill>
                          <a:effectLst/>
                          <a:latin typeface="Calibri"/>
                          <a:ea typeface="Times New Roman"/>
                          <a:cs typeface="Arial"/>
                        </a:rPr>
                        <a:t>3</a:t>
                      </a: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52000">
                <a:tc>
                  <a:txBody>
                    <a:bodyPr/>
                    <a:lstStyle/>
                    <a:p>
                      <a:pPr marL="0" algn="l" defTabSz="914400" rtl="0" eaLnBrk="1" latinLnBrk="0" hangingPunct="1">
                        <a:spcAft>
                          <a:spcPts val="0"/>
                        </a:spcAft>
                      </a:pPr>
                      <a:r>
                        <a:rPr lang="it-IT" sz="1400" kern="1200" dirty="0" smtClean="0">
                          <a:solidFill>
                            <a:schemeClr val="tx1"/>
                          </a:solidFill>
                          <a:effectLst/>
                          <a:latin typeface="Calibri"/>
                          <a:ea typeface="Times New Roman"/>
                          <a:cs typeface="Arial"/>
                        </a:rPr>
                        <a:t>Francese</a:t>
                      </a:r>
                      <a:endParaRPr lang="it-IT" sz="1400" kern="1200" dirty="0">
                        <a:solidFill>
                          <a:schemeClr val="tx1"/>
                        </a:solidFill>
                        <a:effectLst/>
                        <a:latin typeface="Calibri"/>
                        <a:ea typeface="Times New Roman"/>
                        <a:cs typeface="Arial"/>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smtClean="0">
                          <a:solidFill>
                            <a:schemeClr val="tx1"/>
                          </a:solidFill>
                          <a:effectLst/>
                          <a:latin typeface="Calibri"/>
                          <a:ea typeface="Times New Roman"/>
                          <a:cs typeface="Arial"/>
                        </a:rPr>
                        <a:t>2</a:t>
                      </a:r>
                      <a:endParaRPr lang="it-IT" sz="1400" kern="1200" dirty="0">
                        <a:solidFill>
                          <a:schemeClr val="tx1"/>
                        </a:solidFill>
                        <a:effectLst/>
                        <a:latin typeface="Calibri"/>
                        <a:ea typeface="Times New Roman"/>
                        <a:cs typeface="Arial"/>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363927661"/>
                  </a:ext>
                </a:extLst>
              </a:tr>
              <a:tr h="252000">
                <a:tc>
                  <a:txBody>
                    <a:bodyPr/>
                    <a:lstStyle/>
                    <a:p>
                      <a:pPr marL="0" algn="l" defTabSz="914400" rtl="0" eaLnBrk="1" latinLnBrk="0" hangingPunct="1">
                        <a:spcAft>
                          <a:spcPts val="0"/>
                        </a:spcAft>
                      </a:pPr>
                      <a:r>
                        <a:rPr lang="it-IT" sz="1400" kern="1200" dirty="0" smtClean="0">
                          <a:solidFill>
                            <a:schemeClr val="tx1"/>
                          </a:solidFill>
                          <a:effectLst/>
                          <a:latin typeface="Calibri"/>
                          <a:ea typeface="Times New Roman"/>
                          <a:cs typeface="Arial"/>
                        </a:rPr>
                        <a:t>Diritto ed Economia</a:t>
                      </a:r>
                      <a:endParaRPr lang="it-IT" sz="1400" kern="1200" dirty="0">
                        <a:solidFill>
                          <a:schemeClr val="tx1"/>
                        </a:solidFill>
                        <a:effectLst/>
                        <a:latin typeface="Calibri"/>
                        <a:ea typeface="Times New Roman"/>
                        <a:cs typeface="Arial"/>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a:solidFill>
                            <a:schemeClr val="tx1"/>
                          </a:solidFill>
                          <a:effectLst/>
                          <a:latin typeface="Calibri"/>
                          <a:ea typeface="Times New Roman"/>
                          <a:cs typeface="Arial"/>
                        </a:rPr>
                        <a:t>2</a:t>
                      </a: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52000">
                <a:tc>
                  <a:txBody>
                    <a:bodyPr/>
                    <a:lstStyle/>
                    <a:p>
                      <a:pPr marL="0" algn="l" defTabSz="914400" rtl="0" eaLnBrk="1" latinLnBrk="0" hangingPunct="1">
                        <a:spcAft>
                          <a:spcPts val="0"/>
                        </a:spcAft>
                      </a:pPr>
                      <a:r>
                        <a:rPr lang="it-IT" sz="1400" kern="1200" dirty="0">
                          <a:solidFill>
                            <a:schemeClr val="tx1"/>
                          </a:solidFill>
                          <a:effectLst/>
                          <a:latin typeface="Calibri"/>
                          <a:ea typeface="Times New Roman"/>
                          <a:cs typeface="Arial"/>
                        </a:rPr>
                        <a:t>Matematica</a:t>
                      </a: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a:solidFill>
                            <a:schemeClr val="tx1"/>
                          </a:solidFill>
                          <a:effectLst/>
                          <a:latin typeface="Calibri"/>
                          <a:ea typeface="Times New Roman"/>
                          <a:cs typeface="Arial"/>
                        </a:rPr>
                        <a:t>4</a:t>
                      </a: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252000">
                <a:tc>
                  <a:txBody>
                    <a:bodyPr/>
                    <a:lstStyle/>
                    <a:p>
                      <a:pPr>
                        <a:spcAft>
                          <a:spcPts val="0"/>
                        </a:spcAft>
                      </a:pPr>
                      <a:r>
                        <a:rPr lang="it-IT" sz="1400" dirty="0">
                          <a:effectLst/>
                          <a:latin typeface="Calibri"/>
                          <a:ea typeface="Times New Roman"/>
                          <a:cs typeface="Arial"/>
                        </a:rPr>
                        <a:t>Geografia</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a:solidFill>
                            <a:schemeClr val="tx1"/>
                          </a:solidFill>
                          <a:effectLst/>
                          <a:latin typeface="Calibri"/>
                          <a:ea typeface="Times New Roman"/>
                          <a:cs typeface="Arial"/>
                        </a:rPr>
                        <a:t>1</a:t>
                      </a: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52000">
                <a:tc>
                  <a:txBody>
                    <a:bodyPr/>
                    <a:lstStyle/>
                    <a:p>
                      <a:pPr>
                        <a:spcAft>
                          <a:spcPts val="0"/>
                        </a:spcAft>
                      </a:pPr>
                      <a:r>
                        <a:rPr lang="it-IT" sz="1400" dirty="0" smtClean="0">
                          <a:effectLst/>
                          <a:latin typeface="Calibri"/>
                          <a:ea typeface="Times New Roman"/>
                          <a:cs typeface="Arial"/>
                        </a:rPr>
                        <a:t>Scienze Motorie</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smtClean="0">
                          <a:solidFill>
                            <a:schemeClr val="tx1"/>
                          </a:solidFill>
                          <a:effectLst/>
                          <a:latin typeface="Calibri"/>
                          <a:ea typeface="Times New Roman"/>
                          <a:cs typeface="Arial"/>
                        </a:rPr>
                        <a:t>2</a:t>
                      </a:r>
                      <a:endParaRPr lang="it-IT" sz="1400" kern="1200" dirty="0">
                        <a:solidFill>
                          <a:schemeClr val="tx1"/>
                        </a:solidFill>
                        <a:effectLst/>
                        <a:latin typeface="Calibri"/>
                        <a:ea typeface="Times New Roman"/>
                        <a:cs typeface="Arial"/>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252000">
                <a:tc>
                  <a:txBody>
                    <a:bodyPr/>
                    <a:lstStyle/>
                    <a:p>
                      <a:pPr>
                        <a:spcAft>
                          <a:spcPts val="0"/>
                        </a:spcAft>
                      </a:pPr>
                      <a:r>
                        <a:rPr lang="it-IT" sz="1400" dirty="0" smtClean="0">
                          <a:effectLst/>
                          <a:latin typeface="Calibri"/>
                          <a:ea typeface="Times New Roman"/>
                          <a:cs typeface="Arial"/>
                        </a:rPr>
                        <a:t>Religione</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smtClean="0">
                          <a:solidFill>
                            <a:schemeClr val="tx1"/>
                          </a:solidFill>
                          <a:effectLst/>
                          <a:latin typeface="Calibri"/>
                          <a:ea typeface="Times New Roman"/>
                          <a:cs typeface="Arial"/>
                        </a:rPr>
                        <a:t>1</a:t>
                      </a:r>
                      <a:endParaRPr lang="it-IT" sz="1400" kern="1200" dirty="0">
                        <a:solidFill>
                          <a:schemeClr val="tx1"/>
                        </a:solidFill>
                        <a:effectLst/>
                        <a:latin typeface="Calibri"/>
                        <a:ea typeface="Times New Roman"/>
                        <a:cs typeface="Arial"/>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252000">
                <a:tc>
                  <a:txBody>
                    <a:bodyPr/>
                    <a:lstStyle/>
                    <a:p>
                      <a:pPr>
                        <a:spcAft>
                          <a:spcPts val="0"/>
                        </a:spcAft>
                      </a:pPr>
                      <a:r>
                        <a:rPr lang="it-IT" sz="1400" dirty="0" smtClean="0">
                          <a:effectLst/>
                          <a:latin typeface="Calibri"/>
                          <a:ea typeface="Times New Roman"/>
                          <a:cs typeface="Arial"/>
                        </a:rPr>
                        <a:t>S.I. (Fisica)</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smtClean="0">
                          <a:solidFill>
                            <a:schemeClr val="tx1"/>
                          </a:solidFill>
                          <a:effectLst/>
                          <a:latin typeface="Calibri"/>
                          <a:ea typeface="Times New Roman"/>
                          <a:cs typeface="Arial"/>
                        </a:rPr>
                        <a:t>2 (2)</a:t>
                      </a:r>
                      <a:endParaRPr lang="it-IT" sz="1400" kern="1200" dirty="0">
                        <a:solidFill>
                          <a:schemeClr val="tx1"/>
                        </a:solidFill>
                        <a:effectLst/>
                        <a:latin typeface="Calibri"/>
                        <a:ea typeface="Times New Roman"/>
                        <a:cs typeface="Arial"/>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252000">
                <a:tc>
                  <a:txBody>
                    <a:bodyPr/>
                    <a:lstStyle/>
                    <a:p>
                      <a:pPr>
                        <a:spcAft>
                          <a:spcPts val="0"/>
                        </a:spcAft>
                      </a:pPr>
                      <a:r>
                        <a:rPr lang="it-IT" sz="1400" dirty="0" smtClean="0">
                          <a:effectLst/>
                          <a:latin typeface="Calibri"/>
                          <a:ea typeface="Times New Roman"/>
                          <a:cs typeface="Arial"/>
                        </a:rPr>
                        <a:t>S.</a:t>
                      </a:r>
                      <a:r>
                        <a:rPr lang="it-IT" sz="1400" baseline="0" dirty="0" smtClean="0">
                          <a:effectLst/>
                          <a:latin typeface="Calibri"/>
                          <a:ea typeface="Times New Roman"/>
                          <a:cs typeface="Arial"/>
                        </a:rPr>
                        <a:t>I. (Scienze della terra)</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smtClean="0">
                          <a:solidFill>
                            <a:schemeClr val="tx1"/>
                          </a:solidFill>
                          <a:effectLst/>
                          <a:latin typeface="Calibri"/>
                          <a:ea typeface="Times New Roman"/>
                          <a:cs typeface="Arial"/>
                        </a:rPr>
                        <a:t>2 (2)</a:t>
                      </a:r>
                      <a:endParaRPr lang="it-IT" sz="1400" kern="1200" dirty="0">
                        <a:solidFill>
                          <a:schemeClr val="tx1"/>
                        </a:solidFill>
                        <a:effectLst/>
                        <a:latin typeface="Calibri"/>
                        <a:ea typeface="Times New Roman"/>
                        <a:cs typeface="Arial"/>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252000">
                <a:tc>
                  <a:txBody>
                    <a:bodyPr/>
                    <a:lstStyle/>
                    <a:p>
                      <a:pPr>
                        <a:spcAft>
                          <a:spcPts val="0"/>
                        </a:spcAft>
                      </a:pPr>
                      <a:r>
                        <a:rPr lang="it-IT" sz="1400" dirty="0">
                          <a:effectLst/>
                          <a:latin typeface="Calibri"/>
                          <a:ea typeface="Times New Roman"/>
                          <a:cs typeface="Times New Roman"/>
                        </a:rPr>
                        <a:t>Tecnologie informazione e comunicazione </a:t>
                      </a:r>
                      <a:endParaRPr lang="it-IT" sz="1400" dirty="0">
                        <a:effectLst/>
                        <a:latin typeface="Times New Roman"/>
                        <a:ea typeface="Times New Roman"/>
                      </a:endParaRPr>
                    </a:p>
                  </a:txBody>
                  <a:tcPr marL="58697" marR="58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a:solidFill>
                            <a:schemeClr val="tx1"/>
                          </a:solidFill>
                          <a:effectLst/>
                          <a:latin typeface="Calibri"/>
                          <a:ea typeface="Times New Roman"/>
                          <a:cs typeface="Arial"/>
                        </a:rPr>
                        <a:t>2 </a:t>
                      </a:r>
                      <a:r>
                        <a:rPr lang="it-IT" sz="1400" kern="1200" dirty="0" smtClean="0">
                          <a:solidFill>
                            <a:schemeClr val="tx1"/>
                          </a:solidFill>
                          <a:effectLst/>
                          <a:latin typeface="Calibri"/>
                          <a:ea typeface="Times New Roman"/>
                          <a:cs typeface="Arial"/>
                        </a:rPr>
                        <a:t>(2)</a:t>
                      </a:r>
                      <a:endParaRPr lang="it-IT" sz="1400" kern="1200" dirty="0">
                        <a:solidFill>
                          <a:schemeClr val="tx1"/>
                        </a:solidFill>
                        <a:effectLst/>
                        <a:latin typeface="Calibri"/>
                        <a:ea typeface="Times New Roman"/>
                        <a:cs typeface="Arial"/>
                      </a:endParaRPr>
                    </a:p>
                  </a:txBody>
                  <a:tcPr marL="58697" marR="58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252000">
                <a:tc>
                  <a:txBody>
                    <a:bodyPr/>
                    <a:lstStyle/>
                    <a:p>
                      <a:pPr marL="0" algn="l" defTabSz="914400" rtl="0" eaLnBrk="1" latinLnBrk="0" hangingPunct="1">
                        <a:spcAft>
                          <a:spcPts val="0"/>
                        </a:spcAft>
                      </a:pPr>
                      <a:r>
                        <a:rPr lang="it-IT" sz="1400" kern="1200" dirty="0" smtClean="0">
                          <a:solidFill>
                            <a:schemeClr val="tx1"/>
                          </a:solidFill>
                          <a:effectLst/>
                          <a:latin typeface="Calibri"/>
                          <a:ea typeface="Times New Roman"/>
                          <a:cs typeface="Times New Roman"/>
                        </a:rPr>
                        <a:t>Scienze</a:t>
                      </a:r>
                      <a:r>
                        <a:rPr lang="it-IT" sz="1400" kern="1200" baseline="0" dirty="0" smtClean="0">
                          <a:solidFill>
                            <a:schemeClr val="tx1"/>
                          </a:solidFill>
                          <a:effectLst/>
                          <a:latin typeface="Calibri"/>
                          <a:ea typeface="Times New Roman"/>
                          <a:cs typeface="Times New Roman"/>
                        </a:rPr>
                        <a:t> Umane e Sociali</a:t>
                      </a:r>
                      <a:endParaRPr lang="it-IT" sz="1400" kern="1200" dirty="0">
                        <a:solidFill>
                          <a:schemeClr val="tx1"/>
                        </a:solidFill>
                        <a:effectLst/>
                        <a:latin typeface="Calibri"/>
                        <a:ea typeface="Times New Roman"/>
                        <a:cs typeface="Times New Roman"/>
                      </a:endParaRPr>
                    </a:p>
                  </a:txBody>
                  <a:tcPr marL="58697" marR="58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smtClean="0">
                          <a:solidFill>
                            <a:schemeClr val="tx1"/>
                          </a:solidFill>
                          <a:effectLst/>
                          <a:latin typeface="Calibri"/>
                          <a:ea typeface="Times New Roman"/>
                          <a:cs typeface="Arial"/>
                        </a:rPr>
                        <a:t>3 (1)</a:t>
                      </a:r>
                      <a:endParaRPr lang="it-IT" sz="1400" kern="1200" dirty="0">
                        <a:solidFill>
                          <a:schemeClr val="tx1"/>
                        </a:solidFill>
                        <a:effectLst/>
                        <a:latin typeface="Calibri"/>
                        <a:ea typeface="Times New Roman"/>
                        <a:cs typeface="Arial"/>
                      </a:endParaRPr>
                    </a:p>
                  </a:txBody>
                  <a:tcPr marL="58697" marR="58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3"/>
                  </a:ext>
                </a:extLst>
              </a:tr>
              <a:tr h="252000">
                <a:tc>
                  <a:txBody>
                    <a:bodyPr/>
                    <a:lstStyle/>
                    <a:p>
                      <a:pPr>
                        <a:spcAft>
                          <a:spcPts val="0"/>
                        </a:spcAft>
                      </a:pPr>
                      <a:r>
                        <a:rPr lang="it-IT" sz="1400" dirty="0" smtClean="0">
                          <a:effectLst/>
                          <a:latin typeface="Calibri"/>
                          <a:ea typeface="Times New Roman"/>
                          <a:cs typeface="Times New Roman"/>
                        </a:rPr>
                        <a:t>Metodologie operative</a:t>
                      </a:r>
                      <a:endParaRPr lang="it-IT" sz="1400" dirty="0">
                        <a:effectLst/>
                        <a:latin typeface="Times New Roman"/>
                        <a:ea typeface="Times New Roman"/>
                      </a:endParaRPr>
                    </a:p>
                  </a:txBody>
                  <a:tcPr marL="58697" marR="58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smtClean="0">
                          <a:solidFill>
                            <a:schemeClr val="tx1"/>
                          </a:solidFill>
                          <a:effectLst/>
                          <a:latin typeface="Calibri"/>
                          <a:ea typeface="Times New Roman"/>
                          <a:cs typeface="Arial"/>
                        </a:rPr>
                        <a:t>3</a:t>
                      </a:r>
                      <a:r>
                        <a:rPr lang="it-IT" sz="1400" kern="1200" baseline="0" dirty="0" smtClean="0">
                          <a:solidFill>
                            <a:schemeClr val="tx1"/>
                          </a:solidFill>
                          <a:effectLst/>
                          <a:latin typeface="Calibri"/>
                          <a:ea typeface="Times New Roman"/>
                          <a:cs typeface="Arial"/>
                        </a:rPr>
                        <a:t> (2)</a:t>
                      </a:r>
                      <a:endParaRPr lang="it-IT" sz="1400" kern="1200" dirty="0">
                        <a:solidFill>
                          <a:schemeClr val="tx1"/>
                        </a:solidFill>
                        <a:effectLst/>
                        <a:latin typeface="Calibri"/>
                        <a:ea typeface="Times New Roman"/>
                        <a:cs typeface="Arial"/>
                      </a:endParaRPr>
                    </a:p>
                  </a:txBody>
                  <a:tcPr marL="58697" marR="58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4"/>
                  </a:ext>
                </a:extLst>
              </a:tr>
              <a:tr h="252000">
                <a:tc>
                  <a:txBody>
                    <a:bodyPr/>
                    <a:lstStyle/>
                    <a:p>
                      <a:pPr>
                        <a:spcAft>
                          <a:spcPts val="0"/>
                        </a:spcAft>
                      </a:pPr>
                      <a:r>
                        <a:rPr lang="it-IT" sz="1400" b="1" dirty="0">
                          <a:solidFill>
                            <a:srgbClr val="FF0000"/>
                          </a:solidFill>
                          <a:effectLst/>
                          <a:latin typeface="Calibri"/>
                          <a:ea typeface="Times New Roman"/>
                          <a:cs typeface="Arial"/>
                        </a:rPr>
                        <a:t>TOTALE ORE</a:t>
                      </a:r>
                      <a:endParaRPr lang="it-IT" sz="1400" dirty="0">
                        <a:effectLst/>
                        <a:latin typeface="Times New Roman"/>
                        <a:ea typeface="Times New Roman"/>
                      </a:endParaRPr>
                    </a:p>
                  </a:txBody>
                  <a:tcPr marL="58697" marR="58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400" b="1" dirty="0">
                          <a:solidFill>
                            <a:srgbClr val="FF0000"/>
                          </a:solidFill>
                          <a:effectLst/>
                          <a:latin typeface="Calibri"/>
                          <a:ea typeface="Times New Roman"/>
                          <a:cs typeface="Arial"/>
                        </a:rPr>
                        <a:t>32 </a:t>
                      </a:r>
                      <a:endParaRPr lang="it-IT" sz="1400" dirty="0">
                        <a:effectLst/>
                        <a:latin typeface="Times New Roman"/>
                        <a:ea typeface="Times New Roman"/>
                      </a:endParaRPr>
                    </a:p>
                  </a:txBody>
                  <a:tcPr marL="58697" marR="58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5"/>
                  </a:ext>
                </a:extLst>
              </a:tr>
            </a:tbl>
          </a:graphicData>
        </a:graphic>
      </p:graphicFrame>
    </p:spTree>
    <p:extLst>
      <p:ext uri="{BB962C8B-B14F-4D97-AF65-F5344CB8AC3E}">
        <p14:creationId xmlns:p14="http://schemas.microsoft.com/office/powerpoint/2010/main" xmlns="" val="39051902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r>
              <a:rPr lang="it-IT"/>
              <a:t>Prof. Gioacchino SOMMA</a:t>
            </a:r>
          </a:p>
        </p:txBody>
      </p:sp>
      <p:sp>
        <p:nvSpPr>
          <p:cNvPr id="3" name="CasellaDiTesto 2"/>
          <p:cNvSpPr txBox="1"/>
          <p:nvPr/>
        </p:nvSpPr>
        <p:spPr>
          <a:xfrm>
            <a:off x="767569" y="188640"/>
            <a:ext cx="7656834" cy="523220"/>
          </a:xfrm>
          <a:prstGeom prst="rect">
            <a:avLst/>
          </a:prstGeom>
          <a:noFill/>
        </p:spPr>
        <p:txBody>
          <a:bodyPr wrap="square" rtlCol="0">
            <a:spAutoFit/>
          </a:bodyPr>
          <a:lstStyle/>
          <a:p>
            <a:pPr algn="ctr"/>
            <a:r>
              <a:rPr lang="it-IT" sz="2800" b="1" dirty="0">
                <a:solidFill>
                  <a:srgbClr val="FF0000"/>
                </a:solidFill>
                <a:effectLst>
                  <a:outerShdw blurRad="38100" dist="38100" dir="2700000" algn="tl">
                    <a:srgbClr val="000000">
                      <a:alpha val="43137"/>
                    </a:srgbClr>
                  </a:outerShdw>
                </a:effectLst>
              </a:rPr>
              <a:t>Quadro Orario Classe Prima</a:t>
            </a:r>
          </a:p>
        </p:txBody>
      </p:sp>
      <p:sp>
        <p:nvSpPr>
          <p:cNvPr id="9" name="Rettangolo 8"/>
          <p:cNvSpPr/>
          <p:nvPr/>
        </p:nvSpPr>
        <p:spPr>
          <a:xfrm>
            <a:off x="365101" y="835224"/>
            <a:ext cx="8599387" cy="400110"/>
          </a:xfrm>
          <a:prstGeom prst="rect">
            <a:avLst/>
          </a:prstGeom>
        </p:spPr>
        <p:txBody>
          <a:bodyPr wrap="square">
            <a:spAutoFit/>
          </a:bodyPr>
          <a:lstStyle/>
          <a:p>
            <a:r>
              <a:rPr lang="it-IT" sz="2000" dirty="0">
                <a:solidFill>
                  <a:srgbClr val="002060"/>
                </a:solidFill>
              </a:rPr>
              <a:t>Indirizzo </a:t>
            </a:r>
            <a:r>
              <a:rPr lang="it-IT" sz="2000" dirty="0"/>
              <a:t>" </a:t>
            </a:r>
            <a:r>
              <a:rPr lang="it-IT" sz="2000" dirty="0" smtClean="0">
                <a:solidFill>
                  <a:srgbClr val="002060"/>
                </a:solidFill>
              </a:rPr>
              <a:t>Servizi Commerciali</a:t>
            </a:r>
            <a:r>
              <a:rPr lang="it-IT" sz="2000" dirty="0" smtClean="0"/>
              <a:t>"</a:t>
            </a:r>
            <a:endParaRPr lang="it-IT" sz="2000" dirty="0">
              <a:latin typeface="MS Shell Dlg 2"/>
            </a:endParaRPr>
          </a:p>
        </p:txBody>
      </p:sp>
      <p:pic>
        <p:nvPicPr>
          <p:cNvPr id="7" name="Picture 2" descr="logovoltadegemmis"/>
          <p:cNvPicPr>
            <a:picLocks noChangeAspect="1" noChangeArrowheads="1"/>
          </p:cNvPicPr>
          <p:nvPr/>
        </p:nvPicPr>
        <p:blipFill>
          <a:blip r:embed="rId2" cstate="print">
            <a:extLst>
              <a:ext uri="{28A0092B-C50C-407E-A947-70E740481C1C}">
                <a14:useLocalDpi xmlns:a14="http://schemas.microsoft.com/office/drawing/2010/main" xmlns=""/>
              </a:ext>
            </a:extLst>
          </a:blip>
          <a:srcRect/>
          <a:stretch>
            <a:fillRect/>
          </a:stretch>
        </p:blipFill>
        <p:spPr bwMode="auto">
          <a:xfrm>
            <a:off x="971600" y="44595"/>
            <a:ext cx="936104" cy="790629"/>
          </a:xfrm>
          <a:prstGeom prst="rect">
            <a:avLst/>
          </a:prstGeom>
          <a:noFill/>
          <a:extLst>
            <a:ext uri="{909E8E84-426E-40DD-AFC4-6F175D3DCCD1}">
              <a14:hiddenFill xmlns:a14="http://schemas.microsoft.com/office/drawing/2010/main" xmlns="">
                <a:solidFill>
                  <a:srgbClr val="FFFFFF"/>
                </a:solidFill>
              </a14:hiddenFill>
            </a:ext>
          </a:extLst>
        </p:spPr>
      </p:pic>
      <p:graphicFrame>
        <p:nvGraphicFramePr>
          <p:cNvPr id="10" name="Tabella 9"/>
          <p:cNvGraphicFramePr>
            <a:graphicFrameLocks noGrp="1"/>
          </p:cNvGraphicFramePr>
          <p:nvPr>
            <p:extLst>
              <p:ext uri="{D42A27DB-BD31-4B8C-83A1-F6EECF244321}">
                <p14:modId xmlns:p14="http://schemas.microsoft.com/office/powerpoint/2010/main" xmlns="" val="3555573500"/>
              </p:ext>
            </p:extLst>
          </p:nvPr>
        </p:nvGraphicFramePr>
        <p:xfrm>
          <a:off x="378321" y="1340768"/>
          <a:ext cx="8298135" cy="3780000"/>
        </p:xfrm>
        <a:graphic>
          <a:graphicData uri="http://schemas.openxmlformats.org/drawingml/2006/table">
            <a:tbl>
              <a:tblPr firstRow="1" firstCol="1" lastRow="1" lastCol="1" bandRow="1" bandCol="1"/>
              <a:tblGrid>
                <a:gridCol w="7290023">
                  <a:extLst>
                    <a:ext uri="{9D8B030D-6E8A-4147-A177-3AD203B41FA5}">
                      <a16:colId xmlns:a16="http://schemas.microsoft.com/office/drawing/2014/main" xmlns="" val="20000"/>
                    </a:ext>
                  </a:extLst>
                </a:gridCol>
                <a:gridCol w="1008112">
                  <a:extLst>
                    <a:ext uri="{9D8B030D-6E8A-4147-A177-3AD203B41FA5}">
                      <a16:colId xmlns:a16="http://schemas.microsoft.com/office/drawing/2014/main" xmlns="" val="20002"/>
                    </a:ext>
                  </a:extLst>
                </a:gridCol>
              </a:tblGrid>
              <a:tr h="252000">
                <a:tc>
                  <a:txBody>
                    <a:bodyPr/>
                    <a:lstStyle/>
                    <a:p>
                      <a:pPr algn="ctr">
                        <a:spcAft>
                          <a:spcPts val="0"/>
                        </a:spcAft>
                      </a:pPr>
                      <a:r>
                        <a:rPr lang="it-IT" sz="1400" b="1" dirty="0">
                          <a:effectLst/>
                          <a:highlight>
                            <a:srgbClr val="FFFF00"/>
                          </a:highlight>
                          <a:latin typeface="Calibri"/>
                          <a:ea typeface="Times New Roman"/>
                          <a:cs typeface="Arial"/>
                        </a:rPr>
                        <a:t>MATERIE </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it-IT" sz="1400" b="1" dirty="0">
                          <a:effectLst/>
                          <a:highlight>
                            <a:srgbClr val="FFFF00"/>
                          </a:highlight>
                          <a:latin typeface="Calibri"/>
                          <a:ea typeface="Times New Roman"/>
                          <a:cs typeface="Arial"/>
                        </a:rPr>
                        <a:t>Classe 1</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xmlns="" val="10000"/>
                  </a:ext>
                </a:extLst>
              </a:tr>
              <a:tr h="252000">
                <a:tc>
                  <a:txBody>
                    <a:bodyPr/>
                    <a:lstStyle/>
                    <a:p>
                      <a:pPr>
                        <a:spcAft>
                          <a:spcPts val="0"/>
                        </a:spcAft>
                      </a:pPr>
                      <a:r>
                        <a:rPr lang="it-IT" sz="1400" dirty="0">
                          <a:effectLst/>
                          <a:latin typeface="Calibri"/>
                          <a:ea typeface="Times New Roman"/>
                          <a:cs typeface="Arial"/>
                        </a:rPr>
                        <a:t>Italiano</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400" dirty="0">
                          <a:effectLst/>
                          <a:latin typeface="Calibri"/>
                          <a:ea typeface="Times New Roman"/>
                          <a:cs typeface="Arial"/>
                        </a:rPr>
                        <a:t>4</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52000">
                <a:tc>
                  <a:txBody>
                    <a:bodyPr/>
                    <a:lstStyle/>
                    <a:p>
                      <a:pPr>
                        <a:spcAft>
                          <a:spcPts val="0"/>
                        </a:spcAft>
                      </a:pPr>
                      <a:r>
                        <a:rPr lang="it-IT" sz="1400" dirty="0">
                          <a:effectLst/>
                          <a:latin typeface="Calibri"/>
                          <a:ea typeface="Times New Roman"/>
                          <a:cs typeface="Arial"/>
                        </a:rPr>
                        <a:t>Storia</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a:solidFill>
                            <a:schemeClr val="tx1"/>
                          </a:solidFill>
                          <a:effectLst/>
                          <a:latin typeface="Calibri"/>
                          <a:ea typeface="Times New Roman"/>
                          <a:cs typeface="Arial"/>
                        </a:rPr>
                        <a:t>1</a:t>
                      </a: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252000">
                <a:tc>
                  <a:txBody>
                    <a:bodyPr/>
                    <a:lstStyle/>
                    <a:p>
                      <a:pPr marL="0" algn="l" defTabSz="914400" rtl="0" eaLnBrk="1" latinLnBrk="0" hangingPunct="1">
                        <a:spcAft>
                          <a:spcPts val="0"/>
                        </a:spcAft>
                      </a:pPr>
                      <a:r>
                        <a:rPr lang="it-IT" sz="1400" kern="1200" dirty="0">
                          <a:solidFill>
                            <a:schemeClr val="tx1"/>
                          </a:solidFill>
                          <a:effectLst/>
                          <a:latin typeface="Calibri"/>
                          <a:ea typeface="Times New Roman"/>
                          <a:cs typeface="Times New Roman"/>
                        </a:rPr>
                        <a:t>Inglese</a:t>
                      </a: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a:solidFill>
                            <a:schemeClr val="tx1"/>
                          </a:solidFill>
                          <a:effectLst/>
                          <a:latin typeface="Calibri"/>
                          <a:ea typeface="Times New Roman"/>
                          <a:cs typeface="Arial"/>
                        </a:rPr>
                        <a:t>3</a:t>
                      </a: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52000">
                <a:tc>
                  <a:txBody>
                    <a:bodyPr/>
                    <a:lstStyle/>
                    <a:p>
                      <a:pPr marL="0" algn="l" defTabSz="914400" rtl="0" eaLnBrk="1" latinLnBrk="0" hangingPunct="1">
                        <a:spcAft>
                          <a:spcPts val="0"/>
                        </a:spcAft>
                      </a:pPr>
                      <a:r>
                        <a:rPr lang="it-IT" sz="1400" kern="1200" dirty="0" smtClean="0">
                          <a:solidFill>
                            <a:schemeClr val="tx1"/>
                          </a:solidFill>
                          <a:effectLst/>
                          <a:latin typeface="Calibri"/>
                          <a:ea typeface="Times New Roman"/>
                          <a:cs typeface="Times New Roman"/>
                        </a:rPr>
                        <a:t>Francese</a:t>
                      </a:r>
                      <a:endParaRPr lang="it-IT" sz="1400" kern="1200" dirty="0">
                        <a:solidFill>
                          <a:schemeClr val="tx1"/>
                        </a:solidFill>
                        <a:effectLst/>
                        <a:latin typeface="Calibri"/>
                        <a:ea typeface="Times New Roman"/>
                        <a:cs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smtClean="0">
                          <a:solidFill>
                            <a:schemeClr val="tx1"/>
                          </a:solidFill>
                          <a:effectLst/>
                          <a:latin typeface="Calibri"/>
                          <a:ea typeface="Times New Roman"/>
                          <a:cs typeface="Arial"/>
                        </a:rPr>
                        <a:t>3</a:t>
                      </a:r>
                      <a:endParaRPr lang="it-IT" sz="1400" kern="1200" dirty="0">
                        <a:solidFill>
                          <a:schemeClr val="tx1"/>
                        </a:solidFill>
                        <a:effectLst/>
                        <a:latin typeface="Calibri"/>
                        <a:ea typeface="Times New Roman"/>
                        <a:cs typeface="Arial"/>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824261060"/>
                  </a:ext>
                </a:extLst>
              </a:tr>
              <a:tr h="252000">
                <a:tc>
                  <a:txBody>
                    <a:bodyPr/>
                    <a:lstStyle/>
                    <a:p>
                      <a:pPr marL="0" algn="l" defTabSz="914400" rtl="0" eaLnBrk="1" latinLnBrk="0" hangingPunct="1">
                        <a:spcAft>
                          <a:spcPts val="0"/>
                        </a:spcAft>
                      </a:pPr>
                      <a:r>
                        <a:rPr lang="it-IT" sz="1400" kern="1200" dirty="0" smtClean="0">
                          <a:solidFill>
                            <a:schemeClr val="tx1"/>
                          </a:solidFill>
                          <a:effectLst/>
                          <a:latin typeface="Calibri"/>
                          <a:ea typeface="Times New Roman"/>
                          <a:cs typeface="Times New Roman"/>
                        </a:rPr>
                        <a:t>Diritto ed Economia</a:t>
                      </a:r>
                      <a:endParaRPr lang="it-IT" sz="1400" kern="1200" dirty="0">
                        <a:solidFill>
                          <a:schemeClr val="tx1"/>
                        </a:solidFill>
                        <a:effectLst/>
                        <a:latin typeface="Calibri"/>
                        <a:ea typeface="Times New Roman"/>
                        <a:cs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a:solidFill>
                            <a:schemeClr val="tx1"/>
                          </a:solidFill>
                          <a:effectLst/>
                          <a:latin typeface="Calibri"/>
                          <a:ea typeface="Times New Roman"/>
                          <a:cs typeface="Arial"/>
                        </a:rPr>
                        <a:t>2</a:t>
                      </a: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52000">
                <a:tc>
                  <a:txBody>
                    <a:bodyPr/>
                    <a:lstStyle/>
                    <a:p>
                      <a:pPr marL="0" algn="l" defTabSz="914400" rtl="0" eaLnBrk="1" latinLnBrk="0" hangingPunct="1">
                        <a:spcAft>
                          <a:spcPts val="0"/>
                        </a:spcAft>
                      </a:pPr>
                      <a:r>
                        <a:rPr lang="it-IT" sz="1400" kern="1200" dirty="0">
                          <a:solidFill>
                            <a:schemeClr val="tx1"/>
                          </a:solidFill>
                          <a:effectLst/>
                          <a:latin typeface="Calibri"/>
                          <a:ea typeface="Times New Roman"/>
                          <a:cs typeface="Times New Roman"/>
                        </a:rPr>
                        <a:t>Matematica</a:t>
                      </a: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a:solidFill>
                            <a:schemeClr val="tx1"/>
                          </a:solidFill>
                          <a:effectLst/>
                          <a:latin typeface="Calibri"/>
                          <a:ea typeface="Times New Roman"/>
                          <a:cs typeface="Arial"/>
                        </a:rPr>
                        <a:t>4</a:t>
                      </a: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252000">
                <a:tc>
                  <a:txBody>
                    <a:bodyPr/>
                    <a:lstStyle/>
                    <a:p>
                      <a:pPr marL="0" algn="l" defTabSz="914400" rtl="0" eaLnBrk="1" latinLnBrk="0" hangingPunct="1">
                        <a:spcAft>
                          <a:spcPts val="0"/>
                        </a:spcAft>
                      </a:pPr>
                      <a:r>
                        <a:rPr lang="it-IT" sz="1400" kern="1200" dirty="0">
                          <a:solidFill>
                            <a:schemeClr val="tx1"/>
                          </a:solidFill>
                          <a:effectLst/>
                          <a:latin typeface="Calibri"/>
                          <a:ea typeface="Times New Roman"/>
                          <a:cs typeface="Times New Roman"/>
                        </a:rPr>
                        <a:t>Geografia</a:t>
                      </a: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a:solidFill>
                            <a:schemeClr val="tx1"/>
                          </a:solidFill>
                          <a:effectLst/>
                          <a:latin typeface="Calibri"/>
                          <a:ea typeface="Times New Roman"/>
                          <a:cs typeface="Arial"/>
                        </a:rPr>
                        <a:t>1</a:t>
                      </a: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52000">
                <a:tc>
                  <a:txBody>
                    <a:bodyPr/>
                    <a:lstStyle/>
                    <a:p>
                      <a:pPr marL="0" algn="l" defTabSz="914400" rtl="0" eaLnBrk="1" latinLnBrk="0" hangingPunct="1">
                        <a:spcAft>
                          <a:spcPts val="0"/>
                        </a:spcAft>
                      </a:pPr>
                      <a:r>
                        <a:rPr lang="it-IT" sz="1400" kern="1200" dirty="0" smtClean="0">
                          <a:solidFill>
                            <a:schemeClr val="tx1"/>
                          </a:solidFill>
                          <a:effectLst/>
                          <a:latin typeface="Calibri"/>
                          <a:ea typeface="Times New Roman"/>
                          <a:cs typeface="Times New Roman"/>
                        </a:rPr>
                        <a:t>Scienze Motorie</a:t>
                      </a:r>
                      <a:endParaRPr lang="it-IT" sz="1400" kern="1200" dirty="0">
                        <a:solidFill>
                          <a:schemeClr val="tx1"/>
                        </a:solidFill>
                        <a:effectLst/>
                        <a:latin typeface="Calibri"/>
                        <a:ea typeface="Times New Roman"/>
                        <a:cs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smtClean="0">
                          <a:solidFill>
                            <a:schemeClr val="tx1"/>
                          </a:solidFill>
                          <a:effectLst/>
                          <a:latin typeface="Calibri"/>
                          <a:ea typeface="Times New Roman"/>
                          <a:cs typeface="Arial"/>
                        </a:rPr>
                        <a:t>2</a:t>
                      </a:r>
                      <a:endParaRPr lang="it-IT" sz="1400" kern="1200" dirty="0">
                        <a:solidFill>
                          <a:schemeClr val="tx1"/>
                        </a:solidFill>
                        <a:effectLst/>
                        <a:latin typeface="Calibri"/>
                        <a:ea typeface="Times New Roman"/>
                        <a:cs typeface="Arial"/>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252000">
                <a:tc>
                  <a:txBody>
                    <a:bodyPr/>
                    <a:lstStyle/>
                    <a:p>
                      <a:pPr>
                        <a:spcAft>
                          <a:spcPts val="0"/>
                        </a:spcAft>
                      </a:pPr>
                      <a:r>
                        <a:rPr lang="it-IT" sz="1400" dirty="0" smtClean="0">
                          <a:effectLst/>
                          <a:latin typeface="Calibri"/>
                          <a:ea typeface="Times New Roman"/>
                          <a:cs typeface="Arial"/>
                        </a:rPr>
                        <a:t>Religione</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smtClean="0">
                          <a:solidFill>
                            <a:schemeClr val="tx1"/>
                          </a:solidFill>
                          <a:effectLst/>
                          <a:latin typeface="Calibri"/>
                          <a:ea typeface="Times New Roman"/>
                          <a:cs typeface="Arial"/>
                        </a:rPr>
                        <a:t>1</a:t>
                      </a:r>
                      <a:endParaRPr lang="it-IT" sz="1400" kern="1200" dirty="0">
                        <a:solidFill>
                          <a:schemeClr val="tx1"/>
                        </a:solidFill>
                        <a:effectLst/>
                        <a:latin typeface="Calibri"/>
                        <a:ea typeface="Times New Roman"/>
                        <a:cs typeface="Arial"/>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252000">
                <a:tc>
                  <a:txBody>
                    <a:bodyPr/>
                    <a:lstStyle/>
                    <a:p>
                      <a:pPr>
                        <a:spcAft>
                          <a:spcPts val="0"/>
                        </a:spcAft>
                      </a:pPr>
                      <a:r>
                        <a:rPr lang="it-IT" sz="1400" dirty="0" smtClean="0">
                          <a:effectLst/>
                          <a:latin typeface="Calibri"/>
                          <a:ea typeface="Times New Roman"/>
                          <a:cs typeface="Arial"/>
                        </a:rPr>
                        <a:t>S.I. (Fisica)</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smtClean="0">
                          <a:solidFill>
                            <a:schemeClr val="tx1"/>
                          </a:solidFill>
                          <a:effectLst/>
                          <a:latin typeface="Calibri"/>
                          <a:ea typeface="Times New Roman"/>
                          <a:cs typeface="Arial"/>
                        </a:rPr>
                        <a:t>2 (2)</a:t>
                      </a:r>
                      <a:endParaRPr lang="it-IT" sz="1400" kern="1200" dirty="0">
                        <a:solidFill>
                          <a:schemeClr val="tx1"/>
                        </a:solidFill>
                        <a:effectLst/>
                        <a:latin typeface="Calibri"/>
                        <a:ea typeface="Times New Roman"/>
                        <a:cs typeface="Arial"/>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252000">
                <a:tc>
                  <a:txBody>
                    <a:bodyPr/>
                    <a:lstStyle/>
                    <a:p>
                      <a:pPr>
                        <a:spcAft>
                          <a:spcPts val="0"/>
                        </a:spcAft>
                      </a:pPr>
                      <a:r>
                        <a:rPr lang="it-IT" sz="1400" dirty="0" smtClean="0">
                          <a:effectLst/>
                          <a:latin typeface="Calibri"/>
                          <a:ea typeface="Times New Roman"/>
                          <a:cs typeface="Arial"/>
                        </a:rPr>
                        <a:t>S.</a:t>
                      </a:r>
                      <a:r>
                        <a:rPr lang="it-IT" sz="1400" baseline="0" dirty="0" smtClean="0">
                          <a:effectLst/>
                          <a:latin typeface="Calibri"/>
                          <a:ea typeface="Times New Roman"/>
                          <a:cs typeface="Arial"/>
                        </a:rPr>
                        <a:t>I. (Scienze della terra)</a:t>
                      </a:r>
                      <a:endParaRPr lang="it-IT" sz="1400" dirty="0">
                        <a:effectLst/>
                        <a:latin typeface="Times New Roman"/>
                        <a:ea typeface="Times New Roman"/>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smtClean="0">
                          <a:solidFill>
                            <a:schemeClr val="tx1"/>
                          </a:solidFill>
                          <a:effectLst/>
                          <a:latin typeface="Calibri"/>
                          <a:ea typeface="Times New Roman"/>
                          <a:cs typeface="Arial"/>
                        </a:rPr>
                        <a:t>2 (2)</a:t>
                      </a:r>
                      <a:endParaRPr lang="it-IT" sz="1400" kern="1200" dirty="0">
                        <a:solidFill>
                          <a:schemeClr val="tx1"/>
                        </a:solidFill>
                        <a:effectLst/>
                        <a:latin typeface="Calibri"/>
                        <a:ea typeface="Times New Roman"/>
                        <a:cs typeface="Arial"/>
                      </a:endParaRPr>
                    </a:p>
                  </a:txBody>
                  <a:tcPr marL="58697" marR="58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252000">
                <a:tc>
                  <a:txBody>
                    <a:bodyPr/>
                    <a:lstStyle/>
                    <a:p>
                      <a:pPr>
                        <a:spcAft>
                          <a:spcPts val="0"/>
                        </a:spcAft>
                      </a:pPr>
                      <a:r>
                        <a:rPr lang="it-IT" sz="1400" dirty="0">
                          <a:effectLst/>
                          <a:latin typeface="Calibri"/>
                          <a:ea typeface="Times New Roman"/>
                          <a:cs typeface="Times New Roman"/>
                        </a:rPr>
                        <a:t>Tecnologie informazione e comunicazione </a:t>
                      </a:r>
                      <a:endParaRPr lang="it-IT" sz="1400" dirty="0">
                        <a:effectLst/>
                        <a:latin typeface="Times New Roman"/>
                        <a:ea typeface="Times New Roman"/>
                      </a:endParaRPr>
                    </a:p>
                  </a:txBody>
                  <a:tcPr marL="58697" marR="58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a:solidFill>
                            <a:schemeClr val="tx1"/>
                          </a:solidFill>
                          <a:effectLst/>
                          <a:latin typeface="Calibri"/>
                          <a:ea typeface="Times New Roman"/>
                          <a:cs typeface="Arial"/>
                        </a:rPr>
                        <a:t>2 </a:t>
                      </a:r>
                      <a:r>
                        <a:rPr lang="it-IT" sz="1400" kern="1200" dirty="0" smtClean="0">
                          <a:solidFill>
                            <a:schemeClr val="tx1"/>
                          </a:solidFill>
                          <a:effectLst/>
                          <a:latin typeface="Calibri"/>
                          <a:ea typeface="Times New Roman"/>
                          <a:cs typeface="Arial"/>
                        </a:rPr>
                        <a:t>(2)</a:t>
                      </a:r>
                      <a:endParaRPr lang="it-IT" sz="1400" kern="1200" dirty="0">
                        <a:solidFill>
                          <a:schemeClr val="tx1"/>
                        </a:solidFill>
                        <a:effectLst/>
                        <a:latin typeface="Calibri"/>
                        <a:ea typeface="Times New Roman"/>
                        <a:cs typeface="Arial"/>
                      </a:endParaRPr>
                    </a:p>
                  </a:txBody>
                  <a:tcPr marL="58697" marR="58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252000">
                <a:tc>
                  <a:txBody>
                    <a:bodyPr/>
                    <a:lstStyle/>
                    <a:p>
                      <a:pPr>
                        <a:spcAft>
                          <a:spcPts val="0"/>
                        </a:spcAft>
                      </a:pPr>
                      <a:r>
                        <a:rPr lang="it-IT" sz="1400" dirty="0" smtClean="0">
                          <a:effectLst/>
                          <a:latin typeface="Calibri"/>
                          <a:ea typeface="Times New Roman"/>
                          <a:cs typeface="Times New Roman"/>
                        </a:rPr>
                        <a:t>Tecniche Professionali dei Servizi Commerciali</a:t>
                      </a:r>
                      <a:endParaRPr lang="it-IT" sz="1400" dirty="0">
                        <a:effectLst/>
                        <a:latin typeface="Times New Roman"/>
                        <a:ea typeface="Times New Roman"/>
                      </a:endParaRPr>
                    </a:p>
                  </a:txBody>
                  <a:tcPr marL="58697" marR="58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it-IT" sz="1400" kern="1200" dirty="0" smtClean="0">
                          <a:solidFill>
                            <a:schemeClr val="tx1"/>
                          </a:solidFill>
                          <a:effectLst/>
                          <a:latin typeface="Calibri"/>
                          <a:ea typeface="Times New Roman"/>
                          <a:cs typeface="Arial"/>
                        </a:rPr>
                        <a:t>5</a:t>
                      </a:r>
                      <a:endParaRPr lang="it-IT" sz="1400" kern="1200" dirty="0">
                        <a:solidFill>
                          <a:schemeClr val="tx1"/>
                        </a:solidFill>
                        <a:effectLst/>
                        <a:latin typeface="Calibri"/>
                        <a:ea typeface="Times New Roman"/>
                        <a:cs typeface="Arial"/>
                      </a:endParaRPr>
                    </a:p>
                  </a:txBody>
                  <a:tcPr marL="58697" marR="58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4"/>
                  </a:ext>
                </a:extLst>
              </a:tr>
              <a:tr h="252000">
                <a:tc>
                  <a:txBody>
                    <a:bodyPr/>
                    <a:lstStyle/>
                    <a:p>
                      <a:pPr>
                        <a:spcAft>
                          <a:spcPts val="0"/>
                        </a:spcAft>
                      </a:pPr>
                      <a:r>
                        <a:rPr lang="it-IT" sz="1400" b="1" dirty="0">
                          <a:solidFill>
                            <a:srgbClr val="FF0000"/>
                          </a:solidFill>
                          <a:effectLst/>
                          <a:latin typeface="Calibri"/>
                          <a:ea typeface="Times New Roman"/>
                          <a:cs typeface="Arial"/>
                        </a:rPr>
                        <a:t>TOTALE ORE</a:t>
                      </a:r>
                      <a:endParaRPr lang="it-IT" sz="1400" dirty="0">
                        <a:effectLst/>
                        <a:latin typeface="Times New Roman"/>
                        <a:ea typeface="Times New Roman"/>
                      </a:endParaRPr>
                    </a:p>
                  </a:txBody>
                  <a:tcPr marL="58697" marR="58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400" b="1" dirty="0">
                          <a:solidFill>
                            <a:srgbClr val="FF0000"/>
                          </a:solidFill>
                          <a:effectLst/>
                          <a:latin typeface="Calibri"/>
                          <a:ea typeface="Times New Roman"/>
                          <a:cs typeface="Arial"/>
                        </a:rPr>
                        <a:t>32 </a:t>
                      </a:r>
                      <a:endParaRPr lang="it-IT" sz="1400" dirty="0">
                        <a:effectLst/>
                        <a:latin typeface="Times New Roman"/>
                        <a:ea typeface="Times New Roman"/>
                      </a:endParaRPr>
                    </a:p>
                  </a:txBody>
                  <a:tcPr marL="58697" marR="58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5"/>
                  </a:ext>
                </a:extLst>
              </a:tr>
            </a:tbl>
          </a:graphicData>
        </a:graphic>
      </p:graphicFrame>
    </p:spTree>
    <p:extLst>
      <p:ext uri="{BB962C8B-B14F-4D97-AF65-F5344CB8AC3E}">
        <p14:creationId xmlns:p14="http://schemas.microsoft.com/office/powerpoint/2010/main" xmlns="" val="36758524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p:cNvSpPr>
            <a:spLocks noGrp="1"/>
          </p:cNvSpPr>
          <p:nvPr>
            <p:ph type="ftr" sz="quarter" idx="11"/>
          </p:nvPr>
        </p:nvSpPr>
        <p:spPr/>
        <p:txBody>
          <a:bodyPr/>
          <a:lstStyle/>
          <a:p>
            <a:r>
              <a:rPr lang="it-IT"/>
              <a:t>Prof. Gioacchino SOMMA</a:t>
            </a:r>
          </a:p>
        </p:txBody>
      </p:sp>
      <p:sp>
        <p:nvSpPr>
          <p:cNvPr id="5" name="CasellaDiTesto 4"/>
          <p:cNvSpPr txBox="1"/>
          <p:nvPr/>
        </p:nvSpPr>
        <p:spPr>
          <a:xfrm>
            <a:off x="767569" y="188640"/>
            <a:ext cx="7656834" cy="523220"/>
          </a:xfrm>
          <a:prstGeom prst="rect">
            <a:avLst/>
          </a:prstGeom>
          <a:noFill/>
        </p:spPr>
        <p:txBody>
          <a:bodyPr wrap="square" rtlCol="0">
            <a:spAutoFit/>
          </a:bodyPr>
          <a:lstStyle/>
          <a:p>
            <a:pPr algn="ctr"/>
            <a:r>
              <a:rPr lang="it-IT" sz="2800" b="1" dirty="0" err="1">
                <a:solidFill>
                  <a:srgbClr val="FF0000"/>
                </a:solidFill>
                <a:effectLst>
                  <a:outerShdw blurRad="38100" dist="38100" dir="2700000" algn="tl">
                    <a:srgbClr val="000000">
                      <a:alpha val="43137"/>
                    </a:srgbClr>
                  </a:outerShdw>
                </a:effectLst>
              </a:rPr>
              <a:t>D.Lgs.</a:t>
            </a:r>
            <a:r>
              <a:rPr lang="it-IT" sz="2800" b="1" dirty="0">
                <a:solidFill>
                  <a:srgbClr val="FF0000"/>
                </a:solidFill>
                <a:effectLst>
                  <a:outerShdw blurRad="38100" dist="38100" dir="2700000" algn="tl">
                    <a:srgbClr val="000000">
                      <a:alpha val="43137"/>
                    </a:srgbClr>
                  </a:outerShdw>
                </a:effectLst>
              </a:rPr>
              <a:t> 61/17</a:t>
            </a:r>
          </a:p>
        </p:txBody>
      </p:sp>
      <p:sp>
        <p:nvSpPr>
          <p:cNvPr id="6" name="Rettangolo 5"/>
          <p:cNvSpPr/>
          <p:nvPr/>
        </p:nvSpPr>
        <p:spPr>
          <a:xfrm>
            <a:off x="275506" y="836712"/>
            <a:ext cx="8640960" cy="3416320"/>
          </a:xfrm>
          <a:prstGeom prst="rect">
            <a:avLst/>
          </a:prstGeom>
        </p:spPr>
        <p:txBody>
          <a:bodyPr wrap="square">
            <a:spAutoFit/>
          </a:bodyPr>
          <a:lstStyle/>
          <a:p>
            <a:r>
              <a:rPr lang="it-IT" sz="2400" b="1" dirty="0">
                <a:solidFill>
                  <a:srgbClr val="002060"/>
                </a:solidFill>
              </a:rPr>
              <a:t>ART. 1</a:t>
            </a:r>
          </a:p>
          <a:p>
            <a:r>
              <a:rPr lang="it-IT" sz="2400" b="1" dirty="0">
                <a:solidFill>
                  <a:srgbClr val="002060"/>
                </a:solidFill>
              </a:rPr>
              <a:t>(Oggetto, principi e finalità)</a:t>
            </a:r>
          </a:p>
          <a:p>
            <a:endParaRPr lang="it-IT" sz="2400" dirty="0">
              <a:solidFill>
                <a:srgbClr val="002060"/>
              </a:solidFill>
            </a:endParaRPr>
          </a:p>
          <a:p>
            <a:pPr marL="457200" indent="-457200" algn="just">
              <a:buFont typeface="+mj-lt"/>
              <a:buAutoNum type="arabicPeriod"/>
            </a:pPr>
            <a:r>
              <a:rPr lang="it-IT" sz="2400" dirty="0">
                <a:solidFill>
                  <a:srgbClr val="002060"/>
                </a:solidFill>
              </a:rPr>
              <a:t>Il presente decreto legislativo, in coerenza con gli obiettivi e le finalità individuati dalla legge 13 luglio 2015, n. 107, disciplina </a:t>
            </a:r>
            <a:r>
              <a:rPr lang="it-IT" sz="2400" b="1" dirty="0">
                <a:solidFill>
                  <a:srgbClr val="FF0000"/>
                </a:solidFill>
              </a:rPr>
              <a:t>la revisione dei percorsi dell'istruzione professionale, in raccordo con quelli dell'istruzione e formazione professionale, </a:t>
            </a:r>
            <a:r>
              <a:rPr lang="it-IT" sz="2400" dirty="0">
                <a:solidFill>
                  <a:srgbClr val="002060"/>
                </a:solidFill>
              </a:rPr>
              <a:t>attraverso la ridefinizione degli indirizzi e il potenziamento delle attività didattiche laboratoriali.</a:t>
            </a:r>
          </a:p>
        </p:txBody>
      </p:sp>
    </p:spTree>
    <p:extLst>
      <p:ext uri="{BB962C8B-B14F-4D97-AF65-F5344CB8AC3E}">
        <p14:creationId xmlns:p14="http://schemas.microsoft.com/office/powerpoint/2010/main" xmlns="" val="23015132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r>
              <a:rPr lang="it-IT"/>
              <a:t>Prof. Gioacchino SOMMA</a:t>
            </a:r>
          </a:p>
        </p:txBody>
      </p:sp>
      <p:sp>
        <p:nvSpPr>
          <p:cNvPr id="3" name="CasellaDiTesto 2"/>
          <p:cNvSpPr txBox="1"/>
          <p:nvPr/>
        </p:nvSpPr>
        <p:spPr>
          <a:xfrm>
            <a:off x="767569" y="188640"/>
            <a:ext cx="7656834" cy="523220"/>
          </a:xfrm>
          <a:prstGeom prst="rect">
            <a:avLst/>
          </a:prstGeom>
          <a:noFill/>
        </p:spPr>
        <p:txBody>
          <a:bodyPr wrap="square" rtlCol="0">
            <a:spAutoFit/>
          </a:bodyPr>
          <a:lstStyle/>
          <a:p>
            <a:pPr algn="ctr"/>
            <a:r>
              <a:rPr lang="it-IT" sz="2800" b="1" dirty="0" err="1">
                <a:solidFill>
                  <a:srgbClr val="FF0000"/>
                </a:solidFill>
                <a:effectLst>
                  <a:outerShdw blurRad="38100" dist="38100" dir="2700000" algn="tl">
                    <a:srgbClr val="000000">
                      <a:alpha val="43137"/>
                    </a:srgbClr>
                  </a:outerShdw>
                </a:effectLst>
              </a:rPr>
              <a:t>D.Lgs.</a:t>
            </a:r>
            <a:r>
              <a:rPr lang="it-IT" sz="2800" b="1" dirty="0">
                <a:solidFill>
                  <a:srgbClr val="FF0000"/>
                </a:solidFill>
                <a:effectLst>
                  <a:outerShdw blurRad="38100" dist="38100" dir="2700000" algn="tl">
                    <a:srgbClr val="000000">
                      <a:alpha val="43137"/>
                    </a:srgbClr>
                  </a:outerShdw>
                </a:effectLst>
              </a:rPr>
              <a:t> 61/17</a:t>
            </a:r>
          </a:p>
        </p:txBody>
      </p:sp>
      <p:sp>
        <p:nvSpPr>
          <p:cNvPr id="4" name="Rettangolo 3"/>
          <p:cNvSpPr/>
          <p:nvPr/>
        </p:nvSpPr>
        <p:spPr>
          <a:xfrm>
            <a:off x="287735" y="836712"/>
            <a:ext cx="8640960" cy="5539978"/>
          </a:xfrm>
          <a:prstGeom prst="rect">
            <a:avLst/>
          </a:prstGeom>
        </p:spPr>
        <p:txBody>
          <a:bodyPr wrap="square">
            <a:spAutoFit/>
          </a:bodyPr>
          <a:lstStyle/>
          <a:p>
            <a:r>
              <a:rPr lang="it-IT" sz="2400" b="1" dirty="0">
                <a:solidFill>
                  <a:srgbClr val="002060"/>
                </a:solidFill>
              </a:rPr>
              <a:t>ART. 3</a:t>
            </a:r>
          </a:p>
          <a:p>
            <a:r>
              <a:rPr lang="it-IT" sz="2400" b="1" dirty="0">
                <a:solidFill>
                  <a:srgbClr val="002060"/>
                </a:solidFill>
              </a:rPr>
              <a:t>(Indirizzi di studi)</a:t>
            </a:r>
          </a:p>
          <a:p>
            <a:endParaRPr lang="it-IT" sz="1000" dirty="0">
              <a:solidFill>
                <a:srgbClr val="002060"/>
              </a:solidFill>
            </a:endParaRPr>
          </a:p>
          <a:p>
            <a:pPr marL="342900" indent="-342900">
              <a:buFont typeface="+mj-lt"/>
              <a:buAutoNum type="arabicPeriod" startAt="3"/>
            </a:pPr>
            <a:r>
              <a:rPr lang="it-IT" b="1" dirty="0">
                <a:solidFill>
                  <a:srgbClr val="002060"/>
                </a:solidFill>
              </a:rPr>
              <a:t>                        </a:t>
            </a:r>
            <a:r>
              <a:rPr lang="it-IT" sz="2000" b="1" dirty="0">
                <a:solidFill>
                  <a:srgbClr val="002060"/>
                </a:solidFill>
              </a:rPr>
              <a:t>Ministro dell‘Istruzione, dell‘Università e della Ricerca</a:t>
            </a:r>
          </a:p>
          <a:p>
            <a:pPr algn="ctr"/>
            <a:r>
              <a:rPr lang="it-IT" sz="2000" dirty="0">
                <a:solidFill>
                  <a:srgbClr val="002060"/>
                </a:solidFill>
              </a:rPr>
              <a:t>di concerto con</a:t>
            </a:r>
          </a:p>
          <a:p>
            <a:pPr algn="ctr"/>
            <a:r>
              <a:rPr lang="it-IT" sz="2000" b="1" dirty="0">
                <a:solidFill>
                  <a:srgbClr val="002060"/>
                </a:solidFill>
              </a:rPr>
              <a:t>Ministero del Lavoro d delle Politiche Sociali</a:t>
            </a:r>
          </a:p>
          <a:p>
            <a:pPr algn="ctr"/>
            <a:r>
              <a:rPr lang="it-IT" sz="2000" b="1" dirty="0">
                <a:solidFill>
                  <a:srgbClr val="002060"/>
                </a:solidFill>
              </a:rPr>
              <a:t>Ministero dell’economia e delle Finanze – Ministero della Salute</a:t>
            </a:r>
          </a:p>
          <a:p>
            <a:pPr algn="ctr"/>
            <a:r>
              <a:rPr lang="it-IT" sz="2000" dirty="0">
                <a:solidFill>
                  <a:srgbClr val="002060"/>
                </a:solidFill>
              </a:rPr>
              <a:t>previa intesa con</a:t>
            </a:r>
          </a:p>
          <a:p>
            <a:pPr algn="ctr"/>
            <a:r>
              <a:rPr lang="it-IT" sz="2000" b="1" dirty="0">
                <a:solidFill>
                  <a:srgbClr val="002060"/>
                </a:solidFill>
              </a:rPr>
              <a:t>Conferenza Permanente per i rapporti tra lo stato, Le Regioni e le PP.AA.</a:t>
            </a:r>
          </a:p>
          <a:p>
            <a:pPr algn="ctr"/>
            <a:endParaRPr lang="it-IT" sz="800" b="1" dirty="0">
              <a:solidFill>
                <a:srgbClr val="002060"/>
              </a:solidFill>
            </a:endParaRPr>
          </a:p>
          <a:p>
            <a:pPr algn="ctr"/>
            <a:r>
              <a:rPr lang="it-IT" sz="2000" b="1" dirty="0">
                <a:solidFill>
                  <a:srgbClr val="002060"/>
                </a:solidFill>
              </a:rPr>
              <a:t>DETERMINA</a:t>
            </a:r>
          </a:p>
          <a:p>
            <a:pPr algn="ctr"/>
            <a:endParaRPr lang="it-IT" sz="800" b="1" dirty="0">
              <a:solidFill>
                <a:srgbClr val="002060"/>
              </a:solidFill>
            </a:endParaRPr>
          </a:p>
          <a:p>
            <a:pPr marL="342900" indent="-342900">
              <a:buFont typeface="+mj-lt"/>
              <a:buAutoNum type="arabicPeriod"/>
            </a:pPr>
            <a:r>
              <a:rPr lang="it-IT" sz="2000" dirty="0">
                <a:solidFill>
                  <a:srgbClr val="002060"/>
                </a:solidFill>
              </a:rPr>
              <a:t>i </a:t>
            </a:r>
            <a:r>
              <a:rPr lang="it-IT" sz="2000" b="1" dirty="0">
                <a:solidFill>
                  <a:srgbClr val="FF0000"/>
                </a:solidFill>
              </a:rPr>
              <a:t>profili di uscita </a:t>
            </a:r>
            <a:r>
              <a:rPr lang="it-IT" sz="2000" dirty="0">
                <a:solidFill>
                  <a:srgbClr val="002060"/>
                </a:solidFill>
              </a:rPr>
              <a:t>degli indirizzi di studio</a:t>
            </a:r>
          </a:p>
          <a:p>
            <a:pPr marL="342900" indent="-342900">
              <a:buFont typeface="+mj-lt"/>
              <a:buAutoNum type="arabicPeriod"/>
            </a:pPr>
            <a:r>
              <a:rPr lang="it-IT" sz="2000" dirty="0">
                <a:solidFill>
                  <a:srgbClr val="002060"/>
                </a:solidFill>
              </a:rPr>
              <a:t>I relativi </a:t>
            </a:r>
            <a:r>
              <a:rPr lang="it-IT" sz="2000" b="1" dirty="0">
                <a:solidFill>
                  <a:srgbClr val="FF0000"/>
                </a:solidFill>
              </a:rPr>
              <a:t>risultati di apprendimento </a:t>
            </a:r>
            <a:r>
              <a:rPr lang="it-IT" sz="2000" dirty="0">
                <a:solidFill>
                  <a:srgbClr val="002060"/>
                </a:solidFill>
              </a:rPr>
              <a:t>declinati in termini di </a:t>
            </a:r>
            <a:r>
              <a:rPr lang="it-IT" sz="2000" b="1" dirty="0">
                <a:solidFill>
                  <a:srgbClr val="FF0000"/>
                </a:solidFill>
              </a:rPr>
              <a:t>competenze, abilità e conoscenze</a:t>
            </a:r>
          </a:p>
          <a:p>
            <a:pPr marL="342900" indent="-342900">
              <a:buFont typeface="+mj-lt"/>
              <a:buAutoNum type="arabicPeriod"/>
            </a:pPr>
            <a:r>
              <a:rPr lang="it-IT" sz="2000" dirty="0">
                <a:solidFill>
                  <a:srgbClr val="002060"/>
                </a:solidFill>
              </a:rPr>
              <a:t>La referenziazione degli indirizzi di studio ai Codici ATECO delle attività economiche</a:t>
            </a:r>
          </a:p>
          <a:p>
            <a:pPr marL="342900" indent="-342900">
              <a:buFont typeface="+mj-lt"/>
              <a:buAutoNum type="arabicPeriod"/>
            </a:pPr>
            <a:r>
              <a:rPr lang="it-IT" sz="2000" dirty="0">
                <a:solidFill>
                  <a:srgbClr val="002060"/>
                </a:solidFill>
              </a:rPr>
              <a:t>La correlazione del profili di uscita degli indirizzi di studio ai settori economico-professionali</a:t>
            </a:r>
          </a:p>
        </p:txBody>
      </p:sp>
    </p:spTree>
    <p:extLst>
      <p:ext uri="{BB962C8B-B14F-4D97-AF65-F5344CB8AC3E}">
        <p14:creationId xmlns:p14="http://schemas.microsoft.com/office/powerpoint/2010/main" xmlns="" val="41767523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r>
              <a:rPr lang="it-IT">
                <a:solidFill>
                  <a:prstClr val="black">
                    <a:tint val="75000"/>
                  </a:prstClr>
                </a:solidFill>
              </a:rPr>
              <a:t>Prof. Gioacchino SOMMA</a:t>
            </a:r>
          </a:p>
        </p:txBody>
      </p:sp>
      <p:sp>
        <p:nvSpPr>
          <p:cNvPr id="3" name="CasellaDiTesto 2"/>
          <p:cNvSpPr txBox="1"/>
          <p:nvPr/>
        </p:nvSpPr>
        <p:spPr>
          <a:xfrm>
            <a:off x="767569" y="188640"/>
            <a:ext cx="7656834" cy="523220"/>
          </a:xfrm>
          <a:prstGeom prst="rect">
            <a:avLst/>
          </a:prstGeom>
          <a:noFill/>
        </p:spPr>
        <p:txBody>
          <a:bodyPr wrap="square" rtlCol="0">
            <a:spAutoFit/>
          </a:bodyPr>
          <a:lstStyle/>
          <a:p>
            <a:pPr algn="ctr"/>
            <a:r>
              <a:rPr lang="it-IT" sz="2800" b="1" dirty="0">
                <a:solidFill>
                  <a:srgbClr val="FF0000"/>
                </a:solidFill>
                <a:effectLst>
                  <a:outerShdw blurRad="38100" dist="38100" dir="2700000" algn="tl">
                    <a:srgbClr val="000000">
                      <a:alpha val="43137"/>
                    </a:srgbClr>
                  </a:outerShdw>
                </a:effectLst>
              </a:rPr>
              <a:t>Decreto N. 9 del 27/07/2018 – </a:t>
            </a:r>
            <a:r>
              <a:rPr lang="it-IT" sz="2800" b="1" dirty="0" err="1">
                <a:solidFill>
                  <a:srgbClr val="FF0000"/>
                </a:solidFill>
                <a:effectLst>
                  <a:outerShdw blurRad="38100" dist="38100" dir="2700000" algn="tl">
                    <a:srgbClr val="000000">
                      <a:alpha val="43137"/>
                    </a:srgbClr>
                  </a:outerShdw>
                </a:effectLst>
              </a:rPr>
              <a:t>All</a:t>
            </a:r>
            <a:r>
              <a:rPr lang="it-IT" sz="2800" b="1" dirty="0">
                <a:solidFill>
                  <a:srgbClr val="FF0000"/>
                </a:solidFill>
                <a:effectLst>
                  <a:outerShdw blurRad="38100" dist="38100" dir="2700000" algn="tl">
                    <a:srgbClr val="000000">
                      <a:alpha val="43137"/>
                    </a:srgbClr>
                  </a:outerShdw>
                </a:effectLst>
              </a:rPr>
              <a:t>. 1</a:t>
            </a:r>
          </a:p>
        </p:txBody>
      </p:sp>
      <p:sp>
        <p:nvSpPr>
          <p:cNvPr id="4" name="Rettangolo 3"/>
          <p:cNvSpPr/>
          <p:nvPr/>
        </p:nvSpPr>
        <p:spPr>
          <a:xfrm>
            <a:off x="230213" y="711860"/>
            <a:ext cx="8640960" cy="5632311"/>
          </a:xfrm>
          <a:prstGeom prst="rect">
            <a:avLst/>
          </a:prstGeom>
        </p:spPr>
        <p:txBody>
          <a:bodyPr wrap="square">
            <a:spAutoFit/>
          </a:bodyPr>
          <a:lstStyle/>
          <a:p>
            <a:pPr algn="ctr"/>
            <a:r>
              <a:rPr lang="it-IT" sz="2400" b="1" dirty="0">
                <a:solidFill>
                  <a:srgbClr val="002060"/>
                </a:solidFill>
                <a:effectLst>
                  <a:outerShdw blurRad="38100" dist="38100" dir="2700000" algn="tl">
                    <a:srgbClr val="000000">
                      <a:alpha val="43137"/>
                    </a:srgbClr>
                  </a:outerShdw>
                </a:effectLst>
              </a:rPr>
              <a:t>COMPETENZE DI RIFERIMENTO </a:t>
            </a:r>
          </a:p>
          <a:p>
            <a:pPr algn="ctr"/>
            <a:endParaRPr lang="it-IT" sz="1600" dirty="0">
              <a:solidFill>
                <a:srgbClr val="002060"/>
              </a:solidFill>
            </a:endParaRPr>
          </a:p>
          <a:p>
            <a:pPr marL="457200" indent="-457200">
              <a:buFont typeface="+mj-lt"/>
              <a:buAutoNum type="arabicPeriod"/>
            </a:pPr>
            <a:r>
              <a:rPr lang="it-IT" sz="2000" dirty="0">
                <a:solidFill>
                  <a:srgbClr val="FF0000"/>
                </a:solidFill>
              </a:rPr>
              <a:t>Agire in riferimento ad un sistema di valori, coerenti con i principi della Costituzione, in base ai quali essere in grado di valutare fatti e orientare i propri comportamenti personali, sociali e professionali</a:t>
            </a:r>
          </a:p>
          <a:p>
            <a:pPr marL="457200" indent="-457200">
              <a:buFont typeface="+mj-lt"/>
              <a:buAutoNum type="arabicPeriod"/>
            </a:pPr>
            <a:r>
              <a:rPr lang="it-IT" sz="2000" dirty="0">
                <a:solidFill>
                  <a:srgbClr val="0070C0"/>
                </a:solidFill>
              </a:rPr>
              <a:t>Utilizzare il patrimonio lessicale ed espressivo della lingua italiana secondo le esigenze comunicative nei vari contesti: sociali, culturali, scientifici, economici, tecnologici e professionali</a:t>
            </a:r>
          </a:p>
          <a:p>
            <a:pPr marL="457200" indent="-457200">
              <a:buFont typeface="+mj-lt"/>
              <a:buAutoNum type="arabicPeriod"/>
            </a:pPr>
            <a:r>
              <a:rPr lang="it-IT" sz="2000" dirty="0">
                <a:solidFill>
                  <a:srgbClr val="FF0000"/>
                </a:solidFill>
              </a:rPr>
              <a:t>Riconoscere gli aspetti geografici, ecologici, territoriali, dell’ambiente naturale ed antropico, le connessioni con le strutture demografiche, economiche, sociali, culturali e le trasformazioni intervenute nel corso del tempo</a:t>
            </a:r>
          </a:p>
          <a:p>
            <a:pPr marL="457200" indent="-457200">
              <a:buFont typeface="+mj-lt"/>
              <a:buAutoNum type="arabicPeriod"/>
            </a:pPr>
            <a:r>
              <a:rPr lang="it-IT" sz="2000" dirty="0">
                <a:solidFill>
                  <a:srgbClr val="0070C0"/>
                </a:solidFill>
              </a:rPr>
              <a:t>Stabilire collegamenti tra le tradizioni culturali locali, nazionali ed internazionali, sia in una prospettiva interculturale sia ai fini della mobilità di studio e di lavoro</a:t>
            </a:r>
          </a:p>
          <a:p>
            <a:pPr marL="457200" indent="-457200">
              <a:buFont typeface="+mj-lt"/>
              <a:buAutoNum type="arabicPeriod"/>
            </a:pPr>
            <a:r>
              <a:rPr lang="it-IT" sz="2000" dirty="0">
                <a:solidFill>
                  <a:srgbClr val="FF0000"/>
                </a:solidFill>
              </a:rPr>
              <a:t>Utilizzare i linguaggi settoriali delle lingue straniere previste dai percorsi di studio per interagire in diversi ambiti e contesti di studio e di lavoro</a:t>
            </a:r>
          </a:p>
          <a:p>
            <a:pPr marL="457200" indent="-457200">
              <a:buFont typeface="+mj-lt"/>
              <a:buAutoNum type="arabicPeriod"/>
            </a:pPr>
            <a:r>
              <a:rPr lang="it-IT" sz="2000" dirty="0">
                <a:solidFill>
                  <a:srgbClr val="0070C0"/>
                </a:solidFill>
              </a:rPr>
              <a:t>Riconoscere il valore e le potenzialità dei beni artistici e ambientali</a:t>
            </a:r>
          </a:p>
        </p:txBody>
      </p:sp>
    </p:spTree>
    <p:extLst>
      <p:ext uri="{BB962C8B-B14F-4D97-AF65-F5344CB8AC3E}">
        <p14:creationId xmlns:p14="http://schemas.microsoft.com/office/powerpoint/2010/main" xmlns="" val="10554978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r>
              <a:rPr lang="it-IT">
                <a:solidFill>
                  <a:prstClr val="black">
                    <a:tint val="75000"/>
                  </a:prstClr>
                </a:solidFill>
              </a:rPr>
              <a:t>Prof. Gioacchino SOMMA</a:t>
            </a:r>
          </a:p>
        </p:txBody>
      </p:sp>
      <p:sp>
        <p:nvSpPr>
          <p:cNvPr id="4" name="Rettangolo 3"/>
          <p:cNvSpPr/>
          <p:nvPr/>
        </p:nvSpPr>
        <p:spPr>
          <a:xfrm>
            <a:off x="230213" y="711860"/>
            <a:ext cx="8640960" cy="5324535"/>
          </a:xfrm>
          <a:prstGeom prst="rect">
            <a:avLst/>
          </a:prstGeom>
        </p:spPr>
        <p:txBody>
          <a:bodyPr wrap="square">
            <a:spAutoFit/>
          </a:bodyPr>
          <a:lstStyle/>
          <a:p>
            <a:pPr lvl="0" algn="ctr"/>
            <a:r>
              <a:rPr lang="it-IT" sz="2400" b="1" dirty="0">
                <a:solidFill>
                  <a:srgbClr val="002060"/>
                </a:solidFill>
                <a:effectLst>
                  <a:outerShdw blurRad="38100" dist="38100" dir="2700000" algn="tl">
                    <a:srgbClr val="000000">
                      <a:alpha val="43137"/>
                    </a:srgbClr>
                  </a:outerShdw>
                </a:effectLst>
              </a:rPr>
              <a:t>COMPETENZE DI RIFERIMENTO </a:t>
            </a:r>
          </a:p>
          <a:p>
            <a:pPr algn="just"/>
            <a:endParaRPr lang="it-IT" sz="1600" dirty="0">
              <a:solidFill>
                <a:srgbClr val="002060"/>
              </a:solidFill>
            </a:endParaRPr>
          </a:p>
          <a:p>
            <a:pPr marL="457200" indent="-457200">
              <a:buFont typeface="+mj-lt"/>
              <a:buAutoNum type="arabicPeriod" startAt="7"/>
            </a:pPr>
            <a:r>
              <a:rPr lang="it-IT" sz="2000" dirty="0">
                <a:solidFill>
                  <a:srgbClr val="FF0000"/>
                </a:solidFill>
              </a:rPr>
              <a:t>Individuare ed utilizzare le moderne forme di comunicazione visiva e multimediale, anche con riferimento alle strategie espressive e agli strumenti tecnici della comunicazione in rete;</a:t>
            </a:r>
          </a:p>
          <a:p>
            <a:pPr marL="457200" indent="-457200">
              <a:buFont typeface="+mj-lt"/>
              <a:buAutoNum type="arabicPeriod" startAt="7"/>
            </a:pPr>
            <a:r>
              <a:rPr lang="it-IT" sz="2000" dirty="0">
                <a:solidFill>
                  <a:srgbClr val="0070C0"/>
                </a:solidFill>
              </a:rPr>
              <a:t>Utilizzare le reti e gli strumenti informatici nelle attività di studio, ricerca e approfondimento</a:t>
            </a:r>
          </a:p>
          <a:p>
            <a:pPr marL="457200" indent="-457200">
              <a:buFont typeface="+mj-lt"/>
              <a:buAutoNum type="arabicPeriod" startAt="7"/>
            </a:pPr>
            <a:r>
              <a:rPr lang="it-IT" sz="2000" dirty="0">
                <a:solidFill>
                  <a:srgbClr val="FF0000"/>
                </a:solidFill>
              </a:rPr>
              <a:t>Riconoscere i principali aspetti comunicativi, culturali e relazionali dell’espressività corporea ed esercitare   in modo efficace la pratica sportiva per il benessere individuale e collettivo</a:t>
            </a:r>
          </a:p>
          <a:p>
            <a:pPr marL="457200" indent="-457200">
              <a:buFont typeface="+mj-lt"/>
              <a:buAutoNum type="arabicPeriod" startAt="7"/>
            </a:pPr>
            <a:r>
              <a:rPr lang="it-IT" sz="2000" dirty="0">
                <a:solidFill>
                  <a:srgbClr val="0070C0"/>
                </a:solidFill>
              </a:rPr>
              <a:t>Comprendere e utilizzare i principali concetti relativi all'economia, all'organizzazione, allo svolgimento dei processi produttivi e dei servizi</a:t>
            </a:r>
          </a:p>
          <a:p>
            <a:pPr marL="457200" indent="-457200">
              <a:buFont typeface="+mj-lt"/>
              <a:buAutoNum type="arabicPeriod" startAt="7"/>
            </a:pPr>
            <a:r>
              <a:rPr lang="it-IT" sz="2000" dirty="0">
                <a:solidFill>
                  <a:srgbClr val="FF0000"/>
                </a:solidFill>
              </a:rPr>
              <a:t>Padroneggiare l'uso di strumenti tecnologici con particolare attenzione alla sicurezza e  alla  tutela  della salute nei luoghi di vita e di lavoro, alla tutela della persona, dell'ambiente e del territorio</a:t>
            </a:r>
          </a:p>
          <a:p>
            <a:pPr marL="457200" indent="-457200">
              <a:buFont typeface="+mj-lt"/>
              <a:buAutoNum type="arabicPeriod" startAt="7"/>
            </a:pPr>
            <a:r>
              <a:rPr lang="it-IT" sz="2000" dirty="0">
                <a:solidFill>
                  <a:srgbClr val="0070C0"/>
                </a:solidFill>
              </a:rPr>
              <a:t>Utilizzare i concetti e i fondamentali strumenti degli assi culturali per comprendere la realtà ed operare in campi applicativi</a:t>
            </a:r>
          </a:p>
        </p:txBody>
      </p:sp>
      <p:sp>
        <p:nvSpPr>
          <p:cNvPr id="5" name="CasellaDiTesto 4"/>
          <p:cNvSpPr txBox="1"/>
          <p:nvPr/>
        </p:nvSpPr>
        <p:spPr>
          <a:xfrm>
            <a:off x="767569" y="188640"/>
            <a:ext cx="7656834" cy="523220"/>
          </a:xfrm>
          <a:prstGeom prst="rect">
            <a:avLst/>
          </a:prstGeom>
          <a:noFill/>
        </p:spPr>
        <p:txBody>
          <a:bodyPr wrap="square" rtlCol="0">
            <a:spAutoFit/>
          </a:bodyPr>
          <a:lstStyle/>
          <a:p>
            <a:pPr algn="ctr"/>
            <a:r>
              <a:rPr lang="it-IT" sz="2800" b="1" dirty="0">
                <a:solidFill>
                  <a:srgbClr val="FF0000"/>
                </a:solidFill>
                <a:effectLst>
                  <a:outerShdw blurRad="38100" dist="38100" dir="2700000" algn="tl">
                    <a:srgbClr val="000000">
                      <a:alpha val="43137"/>
                    </a:srgbClr>
                  </a:outerShdw>
                </a:effectLst>
              </a:rPr>
              <a:t>Decreto N. 9 del 27/07/2018 – </a:t>
            </a:r>
            <a:r>
              <a:rPr lang="it-IT" sz="2800" b="1" dirty="0" err="1">
                <a:solidFill>
                  <a:srgbClr val="FF0000"/>
                </a:solidFill>
                <a:effectLst>
                  <a:outerShdw blurRad="38100" dist="38100" dir="2700000" algn="tl">
                    <a:srgbClr val="000000">
                      <a:alpha val="43137"/>
                    </a:srgbClr>
                  </a:outerShdw>
                </a:effectLst>
              </a:rPr>
              <a:t>All</a:t>
            </a:r>
            <a:r>
              <a:rPr lang="it-IT" sz="2800" b="1" dirty="0">
                <a:solidFill>
                  <a:srgbClr val="FF0000"/>
                </a:solidFill>
                <a:effectLst>
                  <a:outerShdw blurRad="38100" dist="38100" dir="2700000" algn="tl">
                    <a:srgbClr val="000000">
                      <a:alpha val="43137"/>
                    </a:srgbClr>
                  </a:outerShdw>
                </a:effectLst>
              </a:rPr>
              <a:t>. 1</a:t>
            </a:r>
          </a:p>
        </p:txBody>
      </p:sp>
    </p:spTree>
    <p:extLst>
      <p:ext uri="{BB962C8B-B14F-4D97-AF65-F5344CB8AC3E}">
        <p14:creationId xmlns:p14="http://schemas.microsoft.com/office/powerpoint/2010/main" xmlns="" val="39781971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r>
              <a:rPr lang="it-IT">
                <a:solidFill>
                  <a:prstClr val="black">
                    <a:tint val="75000"/>
                  </a:prstClr>
                </a:solidFill>
              </a:rPr>
              <a:t>Prof. Gioacchino SOMMA</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a:ext>
            </a:extLst>
          </a:blip>
          <a:srcRect/>
          <a:stretch>
            <a:fillRect/>
          </a:stretch>
        </p:blipFill>
        <p:spPr bwMode="auto">
          <a:xfrm>
            <a:off x="176213" y="735896"/>
            <a:ext cx="8791575" cy="5438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CasellaDiTesto 5"/>
          <p:cNvSpPr txBox="1"/>
          <p:nvPr/>
        </p:nvSpPr>
        <p:spPr>
          <a:xfrm>
            <a:off x="767569" y="188640"/>
            <a:ext cx="7656834" cy="523220"/>
          </a:xfrm>
          <a:prstGeom prst="rect">
            <a:avLst/>
          </a:prstGeom>
          <a:noFill/>
        </p:spPr>
        <p:txBody>
          <a:bodyPr wrap="square" rtlCol="0">
            <a:spAutoFit/>
          </a:bodyPr>
          <a:lstStyle/>
          <a:p>
            <a:pPr algn="ctr"/>
            <a:r>
              <a:rPr lang="it-IT" sz="2800" b="1" dirty="0">
                <a:solidFill>
                  <a:srgbClr val="FF0000"/>
                </a:solidFill>
                <a:effectLst>
                  <a:outerShdw blurRad="38100" dist="38100" dir="2700000" algn="tl">
                    <a:srgbClr val="000000">
                      <a:alpha val="43137"/>
                    </a:srgbClr>
                  </a:outerShdw>
                </a:effectLst>
              </a:rPr>
              <a:t>Decreto N. 9 del 27/07/2018 – </a:t>
            </a:r>
            <a:r>
              <a:rPr lang="it-IT" sz="2800" b="1" dirty="0" err="1">
                <a:solidFill>
                  <a:srgbClr val="FF0000"/>
                </a:solidFill>
                <a:effectLst>
                  <a:outerShdw blurRad="38100" dist="38100" dir="2700000" algn="tl">
                    <a:srgbClr val="000000">
                      <a:alpha val="43137"/>
                    </a:srgbClr>
                  </a:outerShdw>
                </a:effectLst>
              </a:rPr>
              <a:t>All</a:t>
            </a:r>
            <a:r>
              <a:rPr lang="it-IT" sz="2800" b="1" dirty="0">
                <a:solidFill>
                  <a:srgbClr val="FF0000"/>
                </a:solidFill>
                <a:effectLst>
                  <a:outerShdw blurRad="38100" dist="38100" dir="2700000" algn="tl">
                    <a:srgbClr val="000000">
                      <a:alpha val="43137"/>
                    </a:srgbClr>
                  </a:outerShdw>
                </a:effectLst>
              </a:rPr>
              <a:t>. 1</a:t>
            </a:r>
          </a:p>
        </p:txBody>
      </p:sp>
      <p:sp>
        <p:nvSpPr>
          <p:cNvPr id="7" name="Esplosione 1 6"/>
          <p:cNvSpPr/>
          <p:nvPr/>
        </p:nvSpPr>
        <p:spPr>
          <a:xfrm>
            <a:off x="7377422" y="298617"/>
            <a:ext cx="1800200" cy="968402"/>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spc="50" dirty="0">
                <a:ln w="13500">
                  <a:solidFill>
                    <a:srgbClr val="4F81BD">
                      <a:shade val="2500"/>
                      <a:alpha val="6500"/>
                    </a:srgbClr>
                  </a:solidFill>
                  <a:prstDash val="solid"/>
                </a:ln>
                <a:solidFill>
                  <a:prstClr val="white">
                    <a:alpha val="95000"/>
                  </a:prstClr>
                </a:solidFill>
                <a:effectLst>
                  <a:outerShdw blurRad="38100" dist="38100" dir="2700000" algn="tl">
                    <a:srgbClr val="000000">
                      <a:alpha val="43137"/>
                    </a:srgbClr>
                  </a:outerShdw>
                </a:effectLst>
              </a:rPr>
              <a:t>ESEMPIO</a:t>
            </a:r>
          </a:p>
        </p:txBody>
      </p:sp>
    </p:spTree>
    <p:extLst>
      <p:ext uri="{BB962C8B-B14F-4D97-AF65-F5344CB8AC3E}">
        <p14:creationId xmlns:p14="http://schemas.microsoft.com/office/powerpoint/2010/main" xmlns="" val="39078481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r>
              <a:rPr lang="it-IT"/>
              <a:t>Prof. Gioacchino SOMMA</a:t>
            </a:r>
          </a:p>
        </p:txBody>
      </p:sp>
      <p:sp>
        <p:nvSpPr>
          <p:cNvPr id="4" name="Rettangolo 3"/>
          <p:cNvSpPr/>
          <p:nvPr/>
        </p:nvSpPr>
        <p:spPr>
          <a:xfrm>
            <a:off x="287735" y="1556792"/>
            <a:ext cx="8640960" cy="3046988"/>
          </a:xfrm>
          <a:prstGeom prst="rect">
            <a:avLst/>
          </a:prstGeom>
        </p:spPr>
        <p:txBody>
          <a:bodyPr wrap="square">
            <a:spAutoFit/>
          </a:bodyPr>
          <a:lstStyle/>
          <a:p>
            <a:r>
              <a:rPr lang="it-IT" sz="2400" b="1" i="1" dirty="0">
                <a:solidFill>
                  <a:srgbClr val="002060"/>
                </a:solidFill>
                <a:latin typeface="Calibri,Bold"/>
              </a:rPr>
              <a:t>DESCRIZIONE SINTETICA</a:t>
            </a:r>
          </a:p>
          <a:p>
            <a:endParaRPr lang="it-IT" sz="2400" dirty="0">
              <a:solidFill>
                <a:srgbClr val="002060"/>
              </a:solidFill>
            </a:endParaRPr>
          </a:p>
          <a:p>
            <a:r>
              <a:rPr lang="it-IT" sz="2400" dirty="0">
                <a:solidFill>
                  <a:srgbClr val="002060"/>
                </a:solidFill>
              </a:rPr>
              <a:t>Il Diplomato di istruzione professionale nell’indirizzo </a:t>
            </a:r>
            <a:r>
              <a:rPr lang="it-IT" sz="2400" b="1" dirty="0">
                <a:solidFill>
                  <a:srgbClr val="002060"/>
                </a:solidFill>
                <a:latin typeface="Calibri,Bold"/>
              </a:rPr>
              <a:t>“Manutenzione e assistenza tecnica” </a:t>
            </a:r>
            <a:r>
              <a:rPr lang="it-IT" sz="2400" dirty="0">
                <a:solidFill>
                  <a:srgbClr val="002060"/>
                </a:solidFill>
              </a:rPr>
              <a:t>pianifica ed effettua, con autonomia e responsabilità coerenti al quadro di azione stabilito e alle specifiche assegnate, operazioni di installazione, di manutenzione/riparazione ordinaria estraordinaria, nonché di collaudo di piccoli sistemi, macchine, impianti e apparati tecnologici.</a:t>
            </a:r>
            <a:endParaRPr lang="it-IT" sz="1700" dirty="0">
              <a:solidFill>
                <a:srgbClr val="002060"/>
              </a:solidFill>
            </a:endParaRPr>
          </a:p>
        </p:txBody>
      </p:sp>
      <p:sp>
        <p:nvSpPr>
          <p:cNvPr id="6" name="Rettangolo 5"/>
          <p:cNvSpPr/>
          <p:nvPr/>
        </p:nvSpPr>
        <p:spPr>
          <a:xfrm>
            <a:off x="1367855" y="620688"/>
            <a:ext cx="6480720" cy="646331"/>
          </a:xfrm>
          <a:prstGeom prst="rect">
            <a:avLst/>
          </a:prstGeom>
        </p:spPr>
        <p:txBody>
          <a:bodyPr wrap="square">
            <a:spAutoFit/>
          </a:bodyPr>
          <a:lstStyle/>
          <a:p>
            <a:pPr algn="ctr"/>
            <a:r>
              <a:rPr lang="it-IT" sz="2000" dirty="0">
                <a:solidFill>
                  <a:srgbClr val="002060"/>
                </a:solidFill>
              </a:rPr>
              <a:t>Indirizzo </a:t>
            </a:r>
            <a:r>
              <a:rPr lang="it-IT" sz="2000" dirty="0">
                <a:solidFill>
                  <a:prstClr val="black"/>
                </a:solidFill>
              </a:rPr>
              <a:t>"</a:t>
            </a:r>
            <a:r>
              <a:rPr lang="it-IT" sz="2000" dirty="0">
                <a:solidFill>
                  <a:srgbClr val="002060"/>
                </a:solidFill>
              </a:rPr>
              <a:t>Manutenzione ed Assistenza tecnica</a:t>
            </a:r>
            <a:r>
              <a:rPr lang="it-IT" sz="2000" dirty="0">
                <a:solidFill>
                  <a:prstClr val="black"/>
                </a:solidFill>
              </a:rPr>
              <a:t>"</a:t>
            </a:r>
          </a:p>
          <a:p>
            <a:pPr algn="ctr"/>
            <a:r>
              <a:rPr lang="it-IT" sz="1600" b="1" dirty="0">
                <a:solidFill>
                  <a:srgbClr val="002060"/>
                </a:solidFill>
              </a:rPr>
              <a:t>Articolo 3, comma 1, lettera d) - </a:t>
            </a:r>
            <a:r>
              <a:rPr lang="it-IT" sz="1600" b="1" dirty="0" err="1">
                <a:solidFill>
                  <a:srgbClr val="002060"/>
                </a:solidFill>
              </a:rPr>
              <a:t>D.Lgs.</a:t>
            </a:r>
            <a:r>
              <a:rPr lang="it-IT" sz="1600" b="1" dirty="0">
                <a:solidFill>
                  <a:srgbClr val="002060"/>
                </a:solidFill>
              </a:rPr>
              <a:t> 13 aprile 2017, n. 61</a:t>
            </a:r>
          </a:p>
        </p:txBody>
      </p:sp>
      <p:sp>
        <p:nvSpPr>
          <p:cNvPr id="7" name="CasellaDiTesto 6"/>
          <p:cNvSpPr txBox="1"/>
          <p:nvPr/>
        </p:nvSpPr>
        <p:spPr>
          <a:xfrm>
            <a:off x="767569" y="188640"/>
            <a:ext cx="7656834" cy="523220"/>
          </a:xfrm>
          <a:prstGeom prst="rect">
            <a:avLst/>
          </a:prstGeom>
          <a:noFill/>
        </p:spPr>
        <p:txBody>
          <a:bodyPr wrap="square" rtlCol="0">
            <a:spAutoFit/>
          </a:bodyPr>
          <a:lstStyle/>
          <a:p>
            <a:pPr algn="ctr"/>
            <a:r>
              <a:rPr lang="it-IT" sz="2800" b="1" dirty="0">
                <a:solidFill>
                  <a:srgbClr val="FF0000"/>
                </a:solidFill>
                <a:effectLst>
                  <a:outerShdw blurRad="38100" dist="38100" dir="2700000" algn="tl">
                    <a:srgbClr val="000000">
                      <a:alpha val="43137"/>
                    </a:srgbClr>
                  </a:outerShdw>
                </a:effectLst>
              </a:rPr>
              <a:t>Decreto N. 9 del 27/07/2018 – </a:t>
            </a:r>
            <a:r>
              <a:rPr lang="it-IT" sz="2800" b="1" dirty="0" err="1">
                <a:solidFill>
                  <a:srgbClr val="FF0000"/>
                </a:solidFill>
                <a:effectLst>
                  <a:outerShdw blurRad="38100" dist="38100" dir="2700000" algn="tl">
                    <a:srgbClr val="000000">
                      <a:alpha val="43137"/>
                    </a:srgbClr>
                  </a:outerShdw>
                </a:effectLst>
              </a:rPr>
              <a:t>All</a:t>
            </a:r>
            <a:r>
              <a:rPr lang="it-IT" sz="2800" b="1" dirty="0">
                <a:solidFill>
                  <a:srgbClr val="FF0000"/>
                </a:solidFill>
                <a:effectLst>
                  <a:outerShdw blurRad="38100" dist="38100" dir="2700000" algn="tl">
                    <a:srgbClr val="000000">
                      <a:alpha val="43137"/>
                    </a:srgbClr>
                  </a:outerShdw>
                </a:effectLst>
              </a:rPr>
              <a:t>. 2-D</a:t>
            </a:r>
          </a:p>
        </p:txBody>
      </p:sp>
      <p:sp>
        <p:nvSpPr>
          <p:cNvPr id="8" name="Esplosione 1 7"/>
          <p:cNvSpPr/>
          <p:nvPr/>
        </p:nvSpPr>
        <p:spPr>
          <a:xfrm>
            <a:off x="7377422" y="298617"/>
            <a:ext cx="1800200" cy="968402"/>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spc="50" dirty="0">
                <a:ln w="13500">
                  <a:solidFill>
                    <a:srgbClr val="4F81BD">
                      <a:shade val="2500"/>
                      <a:alpha val="6500"/>
                    </a:srgbClr>
                  </a:solidFill>
                  <a:prstDash val="solid"/>
                </a:ln>
                <a:solidFill>
                  <a:prstClr val="white">
                    <a:alpha val="95000"/>
                  </a:prstClr>
                </a:solidFill>
                <a:effectLst>
                  <a:outerShdw blurRad="38100" dist="38100" dir="2700000" algn="tl">
                    <a:srgbClr val="000000">
                      <a:alpha val="43137"/>
                    </a:srgbClr>
                  </a:outerShdw>
                </a:effectLst>
              </a:rPr>
              <a:t>ESEMPIO</a:t>
            </a:r>
          </a:p>
        </p:txBody>
      </p:sp>
    </p:spTree>
    <p:extLst>
      <p:ext uri="{BB962C8B-B14F-4D97-AF65-F5344CB8AC3E}">
        <p14:creationId xmlns:p14="http://schemas.microsoft.com/office/powerpoint/2010/main" xmlns="" val="15511345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losione 1 4"/>
          <p:cNvSpPr/>
          <p:nvPr/>
        </p:nvSpPr>
        <p:spPr>
          <a:xfrm>
            <a:off x="7377422" y="298617"/>
            <a:ext cx="1800200" cy="968402"/>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spc="50" dirty="0">
                <a:ln w="13500">
                  <a:solidFill>
                    <a:srgbClr val="4F81BD">
                      <a:shade val="2500"/>
                      <a:alpha val="6500"/>
                    </a:srgbClr>
                  </a:solidFill>
                  <a:prstDash val="solid"/>
                </a:ln>
                <a:solidFill>
                  <a:prstClr val="white">
                    <a:alpha val="95000"/>
                  </a:prstClr>
                </a:solidFill>
                <a:effectLst>
                  <a:outerShdw blurRad="38100" dist="38100" dir="2700000" algn="tl">
                    <a:srgbClr val="000000">
                      <a:alpha val="43137"/>
                    </a:srgbClr>
                  </a:outerShdw>
                </a:effectLst>
              </a:rPr>
              <a:t>ESEMPIO</a:t>
            </a:r>
          </a:p>
        </p:txBody>
      </p:sp>
      <p:sp>
        <p:nvSpPr>
          <p:cNvPr id="2" name="Segnaposto piè di pagina 1"/>
          <p:cNvSpPr>
            <a:spLocks noGrp="1"/>
          </p:cNvSpPr>
          <p:nvPr>
            <p:ph type="ftr" sz="quarter" idx="11"/>
          </p:nvPr>
        </p:nvSpPr>
        <p:spPr/>
        <p:txBody>
          <a:bodyPr/>
          <a:lstStyle/>
          <a:p>
            <a:r>
              <a:rPr lang="it-IT"/>
              <a:t>Prof. Gioacchino SOMMA</a:t>
            </a:r>
          </a:p>
        </p:txBody>
      </p:sp>
      <p:sp>
        <p:nvSpPr>
          <p:cNvPr id="4" name="Rettangolo 3"/>
          <p:cNvSpPr/>
          <p:nvPr/>
        </p:nvSpPr>
        <p:spPr>
          <a:xfrm>
            <a:off x="287735" y="1556792"/>
            <a:ext cx="8640960" cy="2677656"/>
          </a:xfrm>
          <a:prstGeom prst="rect">
            <a:avLst/>
          </a:prstGeom>
        </p:spPr>
        <p:txBody>
          <a:bodyPr wrap="square">
            <a:spAutoFit/>
          </a:bodyPr>
          <a:lstStyle/>
          <a:p>
            <a:r>
              <a:rPr lang="it-IT" sz="2400" b="1" i="1" dirty="0">
                <a:solidFill>
                  <a:srgbClr val="002060"/>
                </a:solidFill>
                <a:latin typeface="Calibri,Bold"/>
              </a:rPr>
              <a:t>RISULTATI DI APPRENDIMENTO</a:t>
            </a:r>
          </a:p>
          <a:p>
            <a:endParaRPr lang="it-IT" sz="2400" dirty="0">
              <a:solidFill>
                <a:srgbClr val="002060"/>
              </a:solidFill>
              <a:latin typeface="Calibri,BoldItalic"/>
            </a:endParaRPr>
          </a:p>
          <a:p>
            <a:r>
              <a:rPr lang="it-IT" sz="2400" dirty="0">
                <a:solidFill>
                  <a:srgbClr val="002060"/>
                </a:solidFill>
              </a:rPr>
              <a:t>A conclusione del percorso quinquennale, il Diplomato consegue i risultati di apprendimento elencati al punto 1.1 dell’allegato A) comuni a tutti i percorsi, oltre ai risultati di apprendimento specifici del profilo in uscita dell’indirizzo, di seguito specificati in termini di competenze, abilità minime e conoscenze essenziali.</a:t>
            </a:r>
          </a:p>
        </p:txBody>
      </p:sp>
      <p:sp>
        <p:nvSpPr>
          <p:cNvPr id="7" name="Rettangolo 6"/>
          <p:cNvSpPr/>
          <p:nvPr/>
        </p:nvSpPr>
        <p:spPr>
          <a:xfrm>
            <a:off x="1367855" y="620688"/>
            <a:ext cx="6480720" cy="646331"/>
          </a:xfrm>
          <a:prstGeom prst="rect">
            <a:avLst/>
          </a:prstGeom>
        </p:spPr>
        <p:txBody>
          <a:bodyPr wrap="square">
            <a:spAutoFit/>
          </a:bodyPr>
          <a:lstStyle/>
          <a:p>
            <a:pPr algn="ctr"/>
            <a:r>
              <a:rPr lang="it-IT" sz="2000" dirty="0">
                <a:solidFill>
                  <a:srgbClr val="002060"/>
                </a:solidFill>
              </a:rPr>
              <a:t>Indirizzo </a:t>
            </a:r>
            <a:r>
              <a:rPr lang="it-IT" sz="2000" dirty="0">
                <a:solidFill>
                  <a:prstClr val="black"/>
                </a:solidFill>
              </a:rPr>
              <a:t>"</a:t>
            </a:r>
            <a:r>
              <a:rPr lang="it-IT" sz="2000" dirty="0">
                <a:solidFill>
                  <a:srgbClr val="002060"/>
                </a:solidFill>
              </a:rPr>
              <a:t>Manutenzione ed Assistenza tecnica</a:t>
            </a:r>
            <a:r>
              <a:rPr lang="it-IT" sz="2000" dirty="0">
                <a:solidFill>
                  <a:prstClr val="black"/>
                </a:solidFill>
              </a:rPr>
              <a:t>"</a:t>
            </a:r>
          </a:p>
          <a:p>
            <a:pPr algn="ctr"/>
            <a:r>
              <a:rPr lang="it-IT" sz="1600" b="1" dirty="0">
                <a:solidFill>
                  <a:srgbClr val="002060"/>
                </a:solidFill>
              </a:rPr>
              <a:t>Articolo 3, comma 1, lettera d) - </a:t>
            </a:r>
            <a:r>
              <a:rPr lang="it-IT" sz="1600" b="1" dirty="0" err="1">
                <a:solidFill>
                  <a:srgbClr val="002060"/>
                </a:solidFill>
              </a:rPr>
              <a:t>D.Lgs.</a:t>
            </a:r>
            <a:r>
              <a:rPr lang="it-IT" sz="1600" b="1" dirty="0">
                <a:solidFill>
                  <a:srgbClr val="002060"/>
                </a:solidFill>
              </a:rPr>
              <a:t> 13 aprile 2017, n. 61</a:t>
            </a:r>
          </a:p>
        </p:txBody>
      </p:sp>
      <p:sp>
        <p:nvSpPr>
          <p:cNvPr id="8" name="CasellaDiTesto 7"/>
          <p:cNvSpPr txBox="1"/>
          <p:nvPr/>
        </p:nvSpPr>
        <p:spPr>
          <a:xfrm>
            <a:off x="767569" y="188640"/>
            <a:ext cx="7656834" cy="523220"/>
          </a:xfrm>
          <a:prstGeom prst="rect">
            <a:avLst/>
          </a:prstGeom>
          <a:noFill/>
        </p:spPr>
        <p:txBody>
          <a:bodyPr wrap="square" rtlCol="0">
            <a:spAutoFit/>
          </a:bodyPr>
          <a:lstStyle/>
          <a:p>
            <a:pPr algn="ctr"/>
            <a:r>
              <a:rPr lang="it-IT" sz="2800" b="1" dirty="0">
                <a:solidFill>
                  <a:srgbClr val="FF0000"/>
                </a:solidFill>
                <a:effectLst>
                  <a:outerShdw blurRad="38100" dist="38100" dir="2700000" algn="tl">
                    <a:srgbClr val="000000">
                      <a:alpha val="43137"/>
                    </a:srgbClr>
                  </a:outerShdw>
                </a:effectLst>
              </a:rPr>
              <a:t>Decreto N. 9 del 27/07/2018 – </a:t>
            </a:r>
            <a:r>
              <a:rPr lang="it-IT" sz="2800" b="1" dirty="0" err="1">
                <a:solidFill>
                  <a:srgbClr val="FF0000"/>
                </a:solidFill>
                <a:effectLst>
                  <a:outerShdw blurRad="38100" dist="38100" dir="2700000" algn="tl">
                    <a:srgbClr val="000000">
                      <a:alpha val="43137"/>
                    </a:srgbClr>
                  </a:outerShdw>
                </a:effectLst>
              </a:rPr>
              <a:t>All</a:t>
            </a:r>
            <a:r>
              <a:rPr lang="it-IT" sz="2800" b="1" dirty="0">
                <a:solidFill>
                  <a:srgbClr val="FF0000"/>
                </a:solidFill>
                <a:effectLst>
                  <a:outerShdw blurRad="38100" dist="38100" dir="2700000" algn="tl">
                    <a:srgbClr val="000000">
                      <a:alpha val="43137"/>
                    </a:srgbClr>
                  </a:outerShdw>
                </a:effectLst>
              </a:rPr>
              <a:t>. 2-D</a:t>
            </a:r>
          </a:p>
        </p:txBody>
      </p:sp>
    </p:spTree>
    <p:extLst>
      <p:ext uri="{BB962C8B-B14F-4D97-AF65-F5344CB8AC3E}">
        <p14:creationId xmlns:p14="http://schemas.microsoft.com/office/powerpoint/2010/main" xmlns="" val="3252463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losione 1 4"/>
          <p:cNvSpPr/>
          <p:nvPr/>
        </p:nvSpPr>
        <p:spPr>
          <a:xfrm>
            <a:off x="7377422" y="298617"/>
            <a:ext cx="1800200" cy="968402"/>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spc="50" dirty="0">
                <a:ln w="13500">
                  <a:solidFill>
                    <a:srgbClr val="4F81BD">
                      <a:shade val="2500"/>
                      <a:alpha val="6500"/>
                    </a:srgbClr>
                  </a:solidFill>
                  <a:prstDash val="solid"/>
                </a:ln>
                <a:solidFill>
                  <a:prstClr val="white">
                    <a:alpha val="95000"/>
                  </a:prstClr>
                </a:solidFill>
                <a:effectLst>
                  <a:outerShdw blurRad="38100" dist="38100" dir="2700000" algn="tl">
                    <a:srgbClr val="000000">
                      <a:alpha val="43137"/>
                    </a:srgbClr>
                  </a:outerShdw>
                </a:effectLst>
              </a:rPr>
              <a:t>ESEMPIO</a:t>
            </a:r>
          </a:p>
        </p:txBody>
      </p:sp>
      <p:sp>
        <p:nvSpPr>
          <p:cNvPr id="2" name="Segnaposto piè di pagina 1"/>
          <p:cNvSpPr>
            <a:spLocks noGrp="1"/>
          </p:cNvSpPr>
          <p:nvPr>
            <p:ph type="ftr" sz="quarter" idx="11"/>
          </p:nvPr>
        </p:nvSpPr>
        <p:spPr/>
        <p:txBody>
          <a:bodyPr/>
          <a:lstStyle/>
          <a:p>
            <a:r>
              <a:rPr lang="it-IT"/>
              <a:t>Prof. Gioacchino SOMMA</a:t>
            </a:r>
          </a:p>
        </p:txBody>
      </p:sp>
      <p:sp>
        <p:nvSpPr>
          <p:cNvPr id="7" name="Rettangolo 6"/>
          <p:cNvSpPr/>
          <p:nvPr/>
        </p:nvSpPr>
        <p:spPr>
          <a:xfrm>
            <a:off x="1367855" y="620688"/>
            <a:ext cx="6480720" cy="646331"/>
          </a:xfrm>
          <a:prstGeom prst="rect">
            <a:avLst/>
          </a:prstGeom>
        </p:spPr>
        <p:txBody>
          <a:bodyPr wrap="square">
            <a:spAutoFit/>
          </a:bodyPr>
          <a:lstStyle/>
          <a:p>
            <a:pPr algn="ctr"/>
            <a:r>
              <a:rPr lang="it-IT" sz="2000" dirty="0">
                <a:solidFill>
                  <a:srgbClr val="002060"/>
                </a:solidFill>
              </a:rPr>
              <a:t>Indirizzo </a:t>
            </a:r>
            <a:r>
              <a:rPr lang="it-IT" sz="2000" dirty="0">
                <a:solidFill>
                  <a:prstClr val="black"/>
                </a:solidFill>
              </a:rPr>
              <a:t>"</a:t>
            </a:r>
            <a:r>
              <a:rPr lang="it-IT" sz="2000" dirty="0">
                <a:solidFill>
                  <a:srgbClr val="002060"/>
                </a:solidFill>
              </a:rPr>
              <a:t>Manutenzione ed Assistenza tecnica</a:t>
            </a:r>
            <a:r>
              <a:rPr lang="it-IT" sz="2000" dirty="0">
                <a:solidFill>
                  <a:prstClr val="black"/>
                </a:solidFill>
              </a:rPr>
              <a:t>"</a:t>
            </a:r>
          </a:p>
          <a:p>
            <a:pPr algn="ctr"/>
            <a:r>
              <a:rPr lang="it-IT" sz="1600" b="1" dirty="0">
                <a:solidFill>
                  <a:srgbClr val="002060"/>
                </a:solidFill>
              </a:rPr>
              <a:t>Articolo 3, comma 1, lettera d) - </a:t>
            </a:r>
            <a:r>
              <a:rPr lang="it-IT" sz="1600" b="1" dirty="0" err="1">
                <a:solidFill>
                  <a:srgbClr val="002060"/>
                </a:solidFill>
              </a:rPr>
              <a:t>D.Lgs.</a:t>
            </a:r>
            <a:r>
              <a:rPr lang="it-IT" sz="1600" b="1" dirty="0">
                <a:solidFill>
                  <a:srgbClr val="002060"/>
                </a:solidFill>
              </a:rPr>
              <a:t> 13 aprile 2017, n. 61</a:t>
            </a:r>
          </a:p>
        </p:txBody>
      </p:sp>
      <p:sp>
        <p:nvSpPr>
          <p:cNvPr id="8" name="CasellaDiTesto 7"/>
          <p:cNvSpPr txBox="1"/>
          <p:nvPr/>
        </p:nvSpPr>
        <p:spPr>
          <a:xfrm>
            <a:off x="767569" y="188640"/>
            <a:ext cx="7656834" cy="523220"/>
          </a:xfrm>
          <a:prstGeom prst="rect">
            <a:avLst/>
          </a:prstGeom>
          <a:noFill/>
        </p:spPr>
        <p:txBody>
          <a:bodyPr wrap="square" rtlCol="0">
            <a:spAutoFit/>
          </a:bodyPr>
          <a:lstStyle/>
          <a:p>
            <a:pPr algn="ctr"/>
            <a:r>
              <a:rPr lang="it-IT" sz="2800" b="1" dirty="0">
                <a:solidFill>
                  <a:srgbClr val="FF0000"/>
                </a:solidFill>
                <a:effectLst>
                  <a:outerShdw blurRad="38100" dist="38100" dir="2700000" algn="tl">
                    <a:srgbClr val="000000">
                      <a:alpha val="43137"/>
                    </a:srgbClr>
                  </a:outerShdw>
                </a:effectLst>
              </a:rPr>
              <a:t>Decreto N. 9 del 27/07/2018 – </a:t>
            </a:r>
            <a:r>
              <a:rPr lang="it-IT" sz="2800" b="1" dirty="0" err="1">
                <a:solidFill>
                  <a:srgbClr val="FF0000"/>
                </a:solidFill>
                <a:effectLst>
                  <a:outerShdw blurRad="38100" dist="38100" dir="2700000" algn="tl">
                    <a:srgbClr val="000000">
                      <a:alpha val="43137"/>
                    </a:srgbClr>
                  </a:outerShdw>
                </a:effectLst>
              </a:rPr>
              <a:t>All</a:t>
            </a:r>
            <a:r>
              <a:rPr lang="it-IT" sz="2800" b="1" dirty="0">
                <a:solidFill>
                  <a:srgbClr val="FF0000"/>
                </a:solidFill>
                <a:effectLst>
                  <a:outerShdw blurRad="38100" dist="38100" dir="2700000" algn="tl">
                    <a:srgbClr val="000000">
                      <a:alpha val="43137"/>
                    </a:srgbClr>
                  </a:outerShdw>
                </a:effectLst>
              </a:rPr>
              <a:t>. 2-D</a:t>
            </a:r>
          </a:p>
        </p:txBody>
      </p:sp>
      <p:pic>
        <p:nvPicPr>
          <p:cNvPr id="20482" name="Picture 2"/>
          <p:cNvPicPr>
            <a:picLocks noChangeAspect="1" noChangeArrowheads="1"/>
          </p:cNvPicPr>
          <p:nvPr/>
        </p:nvPicPr>
        <p:blipFill>
          <a:blip r:embed="rId2" cstate="email">
            <a:extLst>
              <a:ext uri="{28A0092B-C50C-407E-A947-70E740481C1C}">
                <a14:useLocalDpi xmlns:a14="http://schemas.microsoft.com/office/drawing/2010/main" xmlns=""/>
              </a:ext>
            </a:extLst>
          </a:blip>
          <a:srcRect/>
          <a:stretch>
            <a:fillRect/>
          </a:stretch>
        </p:blipFill>
        <p:spPr bwMode="auto">
          <a:xfrm>
            <a:off x="586941" y="1340768"/>
            <a:ext cx="7953994" cy="488784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14896287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losione 1 4"/>
          <p:cNvSpPr/>
          <p:nvPr/>
        </p:nvSpPr>
        <p:spPr>
          <a:xfrm>
            <a:off x="7377422" y="298617"/>
            <a:ext cx="1800200" cy="968402"/>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spc="50" dirty="0">
                <a:ln w="13500">
                  <a:solidFill>
                    <a:srgbClr val="4F81BD">
                      <a:shade val="2500"/>
                      <a:alpha val="6500"/>
                    </a:srgbClr>
                  </a:solidFill>
                  <a:prstDash val="solid"/>
                </a:ln>
                <a:solidFill>
                  <a:prstClr val="white">
                    <a:alpha val="95000"/>
                  </a:prstClr>
                </a:solidFill>
                <a:effectLst>
                  <a:outerShdw blurRad="38100" dist="38100" dir="2700000" algn="tl">
                    <a:srgbClr val="000000">
                      <a:alpha val="43137"/>
                    </a:srgbClr>
                  </a:outerShdw>
                </a:effectLst>
              </a:rPr>
              <a:t>ESEMPIO</a:t>
            </a:r>
          </a:p>
        </p:txBody>
      </p:sp>
      <p:sp>
        <p:nvSpPr>
          <p:cNvPr id="2" name="Segnaposto piè di pagina 1"/>
          <p:cNvSpPr>
            <a:spLocks noGrp="1"/>
          </p:cNvSpPr>
          <p:nvPr>
            <p:ph type="ftr" sz="quarter" idx="11"/>
          </p:nvPr>
        </p:nvSpPr>
        <p:spPr/>
        <p:txBody>
          <a:bodyPr/>
          <a:lstStyle/>
          <a:p>
            <a:r>
              <a:rPr lang="it-IT"/>
              <a:t>Prof. Gioacchino SOMMA</a:t>
            </a:r>
          </a:p>
        </p:txBody>
      </p:sp>
      <p:sp>
        <p:nvSpPr>
          <p:cNvPr id="4" name="Rettangolo 3"/>
          <p:cNvSpPr/>
          <p:nvPr/>
        </p:nvSpPr>
        <p:spPr>
          <a:xfrm>
            <a:off x="107504" y="1556792"/>
            <a:ext cx="9036496" cy="4893647"/>
          </a:xfrm>
          <a:prstGeom prst="rect">
            <a:avLst/>
          </a:prstGeom>
        </p:spPr>
        <p:txBody>
          <a:bodyPr wrap="square">
            <a:spAutoFit/>
          </a:bodyPr>
          <a:lstStyle/>
          <a:p>
            <a:r>
              <a:rPr lang="it-IT" sz="2400" b="1" i="1" dirty="0">
                <a:solidFill>
                  <a:srgbClr val="002060"/>
                </a:solidFill>
                <a:latin typeface="Calibri,Bold"/>
              </a:rPr>
              <a:t>REFERENZIAZIONE ALLE ATTIVITÀ ECONOMICHE</a:t>
            </a:r>
          </a:p>
          <a:p>
            <a:r>
              <a:rPr lang="it-IT" sz="2400" dirty="0">
                <a:solidFill>
                  <a:srgbClr val="002060"/>
                </a:solidFill>
              </a:rPr>
              <a:t>L’indirizzo di studi fa riferimento alle seguenti attività, contraddistinte dai codici ATECO adottati dall’Istituto nazionale di statistica per le rilevazioni statistiche nazionali di carattere economico ed esplicitati a livello di Sezione e di correlate Divisioni. Laddove la Divisione si prospetta di ampio spettro, sono individuati i Gruppi principali di afferenza del profilo di indirizzo.</a:t>
            </a:r>
          </a:p>
          <a:p>
            <a:r>
              <a:rPr lang="it-IT" b="1" dirty="0">
                <a:solidFill>
                  <a:srgbClr val="002060"/>
                </a:solidFill>
              </a:rPr>
              <a:t>C ATTIVITÀMANIFATTURIERE:</a:t>
            </a:r>
          </a:p>
          <a:p>
            <a:pPr marL="542925" indent="-276225">
              <a:buFont typeface="Arial" panose="020B0604020202020204" pitchFamily="34" charset="0"/>
              <a:buChar char="•"/>
              <a:tabLst>
                <a:tab pos="542925" algn="l"/>
              </a:tabLst>
            </a:pPr>
            <a:r>
              <a:rPr lang="it-IT" b="1" dirty="0">
                <a:solidFill>
                  <a:srgbClr val="002060"/>
                </a:solidFill>
              </a:rPr>
              <a:t>33 RIPARAZIONE MANUTENZIONE ED INSTALLAZIONE DI MACCHINE ED APPARECCHIATURE</a:t>
            </a:r>
          </a:p>
          <a:p>
            <a:pPr lvl="0"/>
            <a:r>
              <a:rPr lang="it-IT" b="1" dirty="0">
                <a:solidFill>
                  <a:srgbClr val="002060"/>
                </a:solidFill>
              </a:rPr>
              <a:t>F COSTRUZIONI:</a:t>
            </a:r>
          </a:p>
          <a:p>
            <a:pPr marL="542925" lvl="0" indent="-276225">
              <a:buFont typeface="Arial" panose="020B0604020202020204" pitchFamily="34" charset="0"/>
              <a:buChar char="•"/>
              <a:tabLst>
                <a:tab pos="542925" algn="l"/>
              </a:tabLst>
            </a:pPr>
            <a:r>
              <a:rPr lang="it-IT" b="1" dirty="0">
                <a:solidFill>
                  <a:srgbClr val="002060"/>
                </a:solidFill>
              </a:rPr>
              <a:t>43.2 INSTALLAZIONE DI IMPIANTI ELETTRICI, IDRAULICI ED ALTRI LAVORI DI COSTRUZIONE E INSTALLAZIONE</a:t>
            </a:r>
          </a:p>
          <a:p>
            <a:pPr lvl="0">
              <a:tabLst>
                <a:tab pos="542925" algn="l"/>
              </a:tabLst>
            </a:pPr>
            <a:r>
              <a:rPr lang="it-IT" b="1" dirty="0">
                <a:solidFill>
                  <a:srgbClr val="002060"/>
                </a:solidFill>
              </a:rPr>
              <a:t>G COMMERCIO ALL’INGROSSO E AL DETTAGLIO; RIPARAZIONE DI AUTOVEICOLI E MOTOCICLI</a:t>
            </a:r>
          </a:p>
          <a:p>
            <a:pPr marL="542925" lvl="0" indent="-276225">
              <a:buFont typeface="Arial" panose="020B0604020202020204" pitchFamily="34" charset="0"/>
              <a:buChar char="•"/>
              <a:tabLst>
                <a:tab pos="542925" algn="l"/>
              </a:tabLst>
            </a:pPr>
            <a:r>
              <a:rPr lang="it-IT" b="1" dirty="0">
                <a:solidFill>
                  <a:srgbClr val="002060"/>
                </a:solidFill>
              </a:rPr>
              <a:t>45.2 MANUTENZIONE E RIPARAZIONE DI AUTOVEICOLI</a:t>
            </a:r>
          </a:p>
        </p:txBody>
      </p:sp>
      <p:sp>
        <p:nvSpPr>
          <p:cNvPr id="7" name="Rettangolo 6"/>
          <p:cNvSpPr/>
          <p:nvPr/>
        </p:nvSpPr>
        <p:spPr>
          <a:xfrm>
            <a:off x="1367855" y="620688"/>
            <a:ext cx="6480720" cy="646331"/>
          </a:xfrm>
          <a:prstGeom prst="rect">
            <a:avLst/>
          </a:prstGeom>
        </p:spPr>
        <p:txBody>
          <a:bodyPr wrap="square">
            <a:spAutoFit/>
          </a:bodyPr>
          <a:lstStyle/>
          <a:p>
            <a:pPr algn="ctr"/>
            <a:r>
              <a:rPr lang="it-IT" sz="2000" dirty="0">
                <a:solidFill>
                  <a:srgbClr val="002060"/>
                </a:solidFill>
              </a:rPr>
              <a:t>Indirizzo </a:t>
            </a:r>
            <a:r>
              <a:rPr lang="it-IT" sz="2000" dirty="0">
                <a:solidFill>
                  <a:prstClr val="black"/>
                </a:solidFill>
              </a:rPr>
              <a:t>"</a:t>
            </a:r>
            <a:r>
              <a:rPr lang="it-IT" sz="2000" dirty="0">
                <a:solidFill>
                  <a:srgbClr val="002060"/>
                </a:solidFill>
              </a:rPr>
              <a:t>Manutenzione ed Assistenza tecnica</a:t>
            </a:r>
            <a:r>
              <a:rPr lang="it-IT" sz="2000" dirty="0">
                <a:solidFill>
                  <a:prstClr val="black"/>
                </a:solidFill>
              </a:rPr>
              <a:t>"</a:t>
            </a:r>
          </a:p>
          <a:p>
            <a:pPr algn="ctr"/>
            <a:r>
              <a:rPr lang="it-IT" sz="1600" b="1" dirty="0">
                <a:solidFill>
                  <a:srgbClr val="002060"/>
                </a:solidFill>
              </a:rPr>
              <a:t>Articolo 3, comma 1, lettera d) - </a:t>
            </a:r>
            <a:r>
              <a:rPr lang="it-IT" sz="1600" b="1" dirty="0" err="1">
                <a:solidFill>
                  <a:srgbClr val="002060"/>
                </a:solidFill>
              </a:rPr>
              <a:t>D.Lgs.</a:t>
            </a:r>
            <a:r>
              <a:rPr lang="it-IT" sz="1600" b="1" dirty="0">
                <a:solidFill>
                  <a:srgbClr val="002060"/>
                </a:solidFill>
              </a:rPr>
              <a:t> 13 aprile 2017, n. 61</a:t>
            </a:r>
          </a:p>
        </p:txBody>
      </p:sp>
      <p:sp>
        <p:nvSpPr>
          <p:cNvPr id="8" name="CasellaDiTesto 7"/>
          <p:cNvSpPr txBox="1"/>
          <p:nvPr/>
        </p:nvSpPr>
        <p:spPr>
          <a:xfrm>
            <a:off x="767569" y="188640"/>
            <a:ext cx="7656834" cy="523220"/>
          </a:xfrm>
          <a:prstGeom prst="rect">
            <a:avLst/>
          </a:prstGeom>
          <a:noFill/>
        </p:spPr>
        <p:txBody>
          <a:bodyPr wrap="square" rtlCol="0">
            <a:spAutoFit/>
          </a:bodyPr>
          <a:lstStyle/>
          <a:p>
            <a:pPr algn="ctr"/>
            <a:r>
              <a:rPr lang="it-IT" sz="2800" b="1" dirty="0">
                <a:solidFill>
                  <a:srgbClr val="FF0000"/>
                </a:solidFill>
                <a:effectLst>
                  <a:outerShdw blurRad="38100" dist="38100" dir="2700000" algn="tl">
                    <a:srgbClr val="000000">
                      <a:alpha val="43137"/>
                    </a:srgbClr>
                  </a:outerShdw>
                </a:effectLst>
              </a:rPr>
              <a:t>Decreto N. 9 del 27/07/2018 – </a:t>
            </a:r>
            <a:r>
              <a:rPr lang="it-IT" sz="2800" b="1" dirty="0" err="1">
                <a:solidFill>
                  <a:srgbClr val="FF0000"/>
                </a:solidFill>
                <a:effectLst>
                  <a:outerShdw blurRad="38100" dist="38100" dir="2700000" algn="tl">
                    <a:srgbClr val="000000">
                      <a:alpha val="43137"/>
                    </a:srgbClr>
                  </a:outerShdw>
                </a:effectLst>
              </a:rPr>
              <a:t>All</a:t>
            </a:r>
            <a:r>
              <a:rPr lang="it-IT" sz="2800" b="1" dirty="0">
                <a:solidFill>
                  <a:srgbClr val="FF0000"/>
                </a:solidFill>
                <a:effectLst>
                  <a:outerShdw blurRad="38100" dist="38100" dir="2700000" algn="tl">
                    <a:srgbClr val="000000">
                      <a:alpha val="43137"/>
                    </a:srgbClr>
                  </a:outerShdw>
                </a:effectLst>
              </a:rPr>
              <a:t>. 2-D</a:t>
            </a:r>
          </a:p>
        </p:txBody>
      </p:sp>
    </p:spTree>
    <p:extLst>
      <p:ext uri="{BB962C8B-B14F-4D97-AF65-F5344CB8AC3E}">
        <p14:creationId xmlns:p14="http://schemas.microsoft.com/office/powerpoint/2010/main" xmlns="" val="20117485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losione 1 4"/>
          <p:cNvSpPr/>
          <p:nvPr/>
        </p:nvSpPr>
        <p:spPr>
          <a:xfrm>
            <a:off x="7377422" y="298617"/>
            <a:ext cx="1800200" cy="968402"/>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spc="50" dirty="0">
                <a:ln w="13500">
                  <a:solidFill>
                    <a:srgbClr val="4F81BD">
                      <a:shade val="2500"/>
                      <a:alpha val="6500"/>
                    </a:srgbClr>
                  </a:solidFill>
                  <a:prstDash val="solid"/>
                </a:ln>
                <a:solidFill>
                  <a:prstClr val="white">
                    <a:alpha val="95000"/>
                  </a:prstClr>
                </a:solidFill>
                <a:effectLst>
                  <a:outerShdw blurRad="38100" dist="38100" dir="2700000" algn="tl">
                    <a:srgbClr val="000000">
                      <a:alpha val="43137"/>
                    </a:srgbClr>
                  </a:outerShdw>
                </a:effectLst>
              </a:rPr>
              <a:t>ESEMPIO</a:t>
            </a:r>
          </a:p>
        </p:txBody>
      </p:sp>
      <p:sp>
        <p:nvSpPr>
          <p:cNvPr id="2" name="Segnaposto piè di pagina 1"/>
          <p:cNvSpPr>
            <a:spLocks noGrp="1"/>
          </p:cNvSpPr>
          <p:nvPr>
            <p:ph type="ftr" sz="quarter" idx="11"/>
          </p:nvPr>
        </p:nvSpPr>
        <p:spPr/>
        <p:txBody>
          <a:bodyPr/>
          <a:lstStyle/>
          <a:p>
            <a:r>
              <a:rPr lang="it-IT"/>
              <a:t>Prof. Gioacchino SOMMA</a:t>
            </a:r>
          </a:p>
        </p:txBody>
      </p:sp>
      <p:sp>
        <p:nvSpPr>
          <p:cNvPr id="4" name="Rettangolo 3"/>
          <p:cNvSpPr/>
          <p:nvPr/>
        </p:nvSpPr>
        <p:spPr>
          <a:xfrm>
            <a:off x="107504" y="1556792"/>
            <a:ext cx="9036496" cy="3785652"/>
          </a:xfrm>
          <a:prstGeom prst="rect">
            <a:avLst/>
          </a:prstGeom>
        </p:spPr>
        <p:txBody>
          <a:bodyPr wrap="square">
            <a:spAutoFit/>
          </a:bodyPr>
          <a:lstStyle/>
          <a:p>
            <a:r>
              <a:rPr lang="it-IT" sz="2400" b="1" i="1" dirty="0">
                <a:solidFill>
                  <a:srgbClr val="002060"/>
                </a:solidFill>
                <a:latin typeface="Calibri,Bold"/>
              </a:rPr>
              <a:t>CORRELAZIONE AI SETTORI ECONOMICO-PROFESSIONALI</a:t>
            </a:r>
          </a:p>
          <a:p>
            <a:endParaRPr lang="it-IT" sz="2400" dirty="0">
              <a:solidFill>
                <a:srgbClr val="002060"/>
              </a:solidFill>
              <a:latin typeface="Calibri,Bold"/>
            </a:endParaRPr>
          </a:p>
          <a:p>
            <a:r>
              <a:rPr lang="it-IT" sz="2400" dirty="0">
                <a:solidFill>
                  <a:srgbClr val="002060"/>
                </a:solidFill>
                <a:latin typeface="Calibri,Bold"/>
              </a:rPr>
              <a:t>Con riferimento al decreto del Ministro del Lavoro e delle politiche sociali, di concerto con il Ministro dell’istruzione, dell’università e della ricerca, del 30 giugno 2015, pubblicato nella Gazzetta ufficiale del 20 luglio 2015, n. 166, il profilo in uscita dell’indirizzo di studi è correlato ai seguenti settori economico-professionali.</a:t>
            </a:r>
          </a:p>
          <a:p>
            <a:endParaRPr lang="it-IT" sz="2400" dirty="0">
              <a:solidFill>
                <a:srgbClr val="002060"/>
              </a:solidFill>
              <a:latin typeface="Calibri,Bold"/>
            </a:endParaRPr>
          </a:p>
          <a:p>
            <a:r>
              <a:rPr lang="it-IT" sz="2400" b="1" dirty="0">
                <a:solidFill>
                  <a:srgbClr val="002060"/>
                </a:solidFill>
                <a:latin typeface="Calibri,Bold"/>
              </a:rPr>
              <a:t>MECCANICA, PRODUZIONE E MANUTENZIONE DI MACCHINE, IMPIANTISTICA</a:t>
            </a:r>
            <a:endParaRPr lang="it-IT" sz="2400" b="1" dirty="0">
              <a:solidFill>
                <a:srgbClr val="002060"/>
              </a:solidFill>
            </a:endParaRPr>
          </a:p>
        </p:txBody>
      </p:sp>
      <p:sp>
        <p:nvSpPr>
          <p:cNvPr id="7" name="Rettangolo 6"/>
          <p:cNvSpPr/>
          <p:nvPr/>
        </p:nvSpPr>
        <p:spPr>
          <a:xfrm>
            <a:off x="1367855" y="620688"/>
            <a:ext cx="6480720" cy="646331"/>
          </a:xfrm>
          <a:prstGeom prst="rect">
            <a:avLst/>
          </a:prstGeom>
        </p:spPr>
        <p:txBody>
          <a:bodyPr wrap="square">
            <a:spAutoFit/>
          </a:bodyPr>
          <a:lstStyle/>
          <a:p>
            <a:pPr algn="ctr"/>
            <a:r>
              <a:rPr lang="it-IT" sz="2000" dirty="0">
                <a:solidFill>
                  <a:srgbClr val="002060"/>
                </a:solidFill>
              </a:rPr>
              <a:t>Indirizzo </a:t>
            </a:r>
            <a:r>
              <a:rPr lang="it-IT" sz="2000" dirty="0">
                <a:solidFill>
                  <a:prstClr val="black"/>
                </a:solidFill>
              </a:rPr>
              <a:t>"</a:t>
            </a:r>
            <a:r>
              <a:rPr lang="it-IT" sz="2000" dirty="0">
                <a:solidFill>
                  <a:srgbClr val="002060"/>
                </a:solidFill>
              </a:rPr>
              <a:t>Manutenzione ed Assistenza tecnica</a:t>
            </a:r>
            <a:r>
              <a:rPr lang="it-IT" sz="2000" dirty="0">
                <a:solidFill>
                  <a:prstClr val="black"/>
                </a:solidFill>
              </a:rPr>
              <a:t>"</a:t>
            </a:r>
          </a:p>
          <a:p>
            <a:pPr algn="ctr"/>
            <a:r>
              <a:rPr lang="it-IT" sz="1600" b="1" dirty="0">
                <a:solidFill>
                  <a:srgbClr val="002060"/>
                </a:solidFill>
              </a:rPr>
              <a:t>Articolo 3, comma 1, lettera d) - </a:t>
            </a:r>
            <a:r>
              <a:rPr lang="it-IT" sz="1600" b="1" dirty="0" err="1">
                <a:solidFill>
                  <a:srgbClr val="002060"/>
                </a:solidFill>
              </a:rPr>
              <a:t>D.Lgs.</a:t>
            </a:r>
            <a:r>
              <a:rPr lang="it-IT" sz="1600" b="1" dirty="0">
                <a:solidFill>
                  <a:srgbClr val="002060"/>
                </a:solidFill>
              </a:rPr>
              <a:t> 13 aprile 2017, n. 61</a:t>
            </a:r>
          </a:p>
        </p:txBody>
      </p:sp>
      <p:sp>
        <p:nvSpPr>
          <p:cNvPr id="8" name="CasellaDiTesto 7"/>
          <p:cNvSpPr txBox="1"/>
          <p:nvPr/>
        </p:nvSpPr>
        <p:spPr>
          <a:xfrm>
            <a:off x="767569" y="188640"/>
            <a:ext cx="7656834" cy="523220"/>
          </a:xfrm>
          <a:prstGeom prst="rect">
            <a:avLst/>
          </a:prstGeom>
          <a:noFill/>
        </p:spPr>
        <p:txBody>
          <a:bodyPr wrap="square" rtlCol="0">
            <a:spAutoFit/>
          </a:bodyPr>
          <a:lstStyle/>
          <a:p>
            <a:pPr algn="ctr"/>
            <a:r>
              <a:rPr lang="it-IT" sz="2800" b="1" dirty="0">
                <a:solidFill>
                  <a:srgbClr val="FF0000"/>
                </a:solidFill>
                <a:effectLst>
                  <a:outerShdw blurRad="38100" dist="38100" dir="2700000" algn="tl">
                    <a:srgbClr val="000000">
                      <a:alpha val="43137"/>
                    </a:srgbClr>
                  </a:outerShdw>
                </a:effectLst>
              </a:rPr>
              <a:t>Decreto N. 9 del 27/07/2018 – </a:t>
            </a:r>
            <a:r>
              <a:rPr lang="it-IT" sz="2800" b="1" dirty="0" err="1">
                <a:solidFill>
                  <a:srgbClr val="FF0000"/>
                </a:solidFill>
                <a:effectLst>
                  <a:outerShdw blurRad="38100" dist="38100" dir="2700000" algn="tl">
                    <a:srgbClr val="000000">
                      <a:alpha val="43137"/>
                    </a:srgbClr>
                  </a:outerShdw>
                </a:effectLst>
              </a:rPr>
              <a:t>All</a:t>
            </a:r>
            <a:r>
              <a:rPr lang="it-IT" sz="2800" b="1" dirty="0">
                <a:solidFill>
                  <a:srgbClr val="FF0000"/>
                </a:solidFill>
                <a:effectLst>
                  <a:outerShdw blurRad="38100" dist="38100" dir="2700000" algn="tl">
                    <a:srgbClr val="000000">
                      <a:alpha val="43137"/>
                    </a:srgbClr>
                  </a:outerShdw>
                </a:effectLst>
              </a:rPr>
              <a:t>. 2-D</a:t>
            </a:r>
          </a:p>
        </p:txBody>
      </p:sp>
    </p:spTree>
    <p:extLst>
      <p:ext uri="{BB962C8B-B14F-4D97-AF65-F5344CB8AC3E}">
        <p14:creationId xmlns:p14="http://schemas.microsoft.com/office/powerpoint/2010/main" xmlns="" val="22698315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r>
              <a:rPr lang="it-IT"/>
              <a:t>Prof. Gioacchino SOMMA</a:t>
            </a:r>
          </a:p>
        </p:txBody>
      </p:sp>
      <p:sp>
        <p:nvSpPr>
          <p:cNvPr id="3" name="CasellaDiTesto 2"/>
          <p:cNvSpPr txBox="1"/>
          <p:nvPr/>
        </p:nvSpPr>
        <p:spPr>
          <a:xfrm>
            <a:off x="767569" y="188640"/>
            <a:ext cx="7656834" cy="523220"/>
          </a:xfrm>
          <a:prstGeom prst="rect">
            <a:avLst/>
          </a:prstGeom>
          <a:noFill/>
        </p:spPr>
        <p:txBody>
          <a:bodyPr wrap="square" rtlCol="0">
            <a:spAutoFit/>
          </a:bodyPr>
          <a:lstStyle/>
          <a:p>
            <a:pPr algn="ctr"/>
            <a:r>
              <a:rPr lang="it-IT" sz="2800" b="1" dirty="0" err="1">
                <a:solidFill>
                  <a:srgbClr val="FF0000"/>
                </a:solidFill>
                <a:effectLst>
                  <a:outerShdw blurRad="38100" dist="38100" dir="2700000" algn="tl">
                    <a:srgbClr val="000000">
                      <a:alpha val="43137"/>
                    </a:srgbClr>
                  </a:outerShdw>
                </a:effectLst>
              </a:rPr>
              <a:t>D.Lgs.</a:t>
            </a:r>
            <a:r>
              <a:rPr lang="it-IT" sz="2800" b="1" dirty="0">
                <a:solidFill>
                  <a:srgbClr val="FF0000"/>
                </a:solidFill>
                <a:effectLst>
                  <a:outerShdw blurRad="38100" dist="38100" dir="2700000" algn="tl">
                    <a:srgbClr val="000000">
                      <a:alpha val="43137"/>
                    </a:srgbClr>
                  </a:outerShdw>
                </a:effectLst>
              </a:rPr>
              <a:t> 61/17</a:t>
            </a:r>
          </a:p>
        </p:txBody>
      </p:sp>
      <p:sp>
        <p:nvSpPr>
          <p:cNvPr id="4" name="Rettangolo 3"/>
          <p:cNvSpPr/>
          <p:nvPr/>
        </p:nvSpPr>
        <p:spPr>
          <a:xfrm>
            <a:off x="287735" y="836712"/>
            <a:ext cx="8640960" cy="5724644"/>
          </a:xfrm>
          <a:prstGeom prst="rect">
            <a:avLst/>
          </a:prstGeom>
        </p:spPr>
        <p:txBody>
          <a:bodyPr wrap="square">
            <a:spAutoFit/>
          </a:bodyPr>
          <a:lstStyle/>
          <a:p>
            <a:r>
              <a:rPr lang="it-IT" sz="2400" b="1" dirty="0">
                <a:solidFill>
                  <a:srgbClr val="002060"/>
                </a:solidFill>
              </a:rPr>
              <a:t>ART. 4</a:t>
            </a:r>
          </a:p>
          <a:p>
            <a:r>
              <a:rPr lang="it-IT" sz="2400" b="1" dirty="0">
                <a:solidFill>
                  <a:srgbClr val="002060"/>
                </a:solidFill>
              </a:rPr>
              <a:t>(Assetto organizzativo)</a:t>
            </a:r>
          </a:p>
          <a:p>
            <a:endParaRPr lang="it-IT" sz="2400" dirty="0">
              <a:solidFill>
                <a:srgbClr val="002060"/>
              </a:solidFill>
            </a:endParaRPr>
          </a:p>
          <a:p>
            <a:r>
              <a:rPr lang="it-IT" sz="2400" dirty="0">
                <a:solidFill>
                  <a:srgbClr val="002060"/>
                </a:solidFill>
              </a:rPr>
              <a:t>Il </a:t>
            </a:r>
            <a:r>
              <a:rPr lang="it-IT" sz="2400" dirty="0" err="1">
                <a:solidFill>
                  <a:srgbClr val="002060"/>
                </a:solidFill>
              </a:rPr>
              <a:t>D.Lgs.</a:t>
            </a:r>
            <a:r>
              <a:rPr lang="it-IT" sz="2400" dirty="0">
                <a:solidFill>
                  <a:srgbClr val="002060"/>
                </a:solidFill>
              </a:rPr>
              <a:t> 61/17 prevede un </a:t>
            </a:r>
            <a:r>
              <a:rPr lang="it-IT" sz="2400" b="1" dirty="0">
                <a:solidFill>
                  <a:srgbClr val="FF0000"/>
                </a:solidFill>
              </a:rPr>
              <a:t>nuovo assetto organizzativo</a:t>
            </a:r>
            <a:r>
              <a:rPr lang="it-IT" sz="2400" dirty="0">
                <a:solidFill>
                  <a:srgbClr val="002060"/>
                </a:solidFill>
              </a:rPr>
              <a:t>, articolando la strutturazione quinquennale dei percorsi in</a:t>
            </a:r>
          </a:p>
          <a:p>
            <a:endParaRPr lang="it-IT" sz="1000" dirty="0">
              <a:solidFill>
                <a:srgbClr val="002060"/>
              </a:solidFill>
            </a:endParaRPr>
          </a:p>
          <a:p>
            <a:r>
              <a:rPr lang="it-IT" sz="2400" dirty="0">
                <a:solidFill>
                  <a:srgbClr val="002060"/>
                </a:solidFill>
              </a:rPr>
              <a:t>un </a:t>
            </a:r>
            <a:r>
              <a:rPr lang="it-IT" sz="2400" b="1" dirty="0">
                <a:solidFill>
                  <a:srgbClr val="FF0000"/>
                </a:solidFill>
              </a:rPr>
              <a:t>biennio</a:t>
            </a:r>
            <a:r>
              <a:rPr lang="it-IT" sz="2400" dirty="0">
                <a:solidFill>
                  <a:srgbClr val="002060"/>
                </a:solidFill>
              </a:rPr>
              <a:t> e</a:t>
            </a:r>
          </a:p>
          <a:p>
            <a:endParaRPr lang="it-IT" sz="1000" dirty="0">
              <a:solidFill>
                <a:srgbClr val="002060"/>
              </a:solidFill>
            </a:endParaRPr>
          </a:p>
          <a:p>
            <a:r>
              <a:rPr lang="it-IT" sz="2400" dirty="0">
                <a:solidFill>
                  <a:srgbClr val="002060"/>
                </a:solidFill>
              </a:rPr>
              <a:t>un </a:t>
            </a:r>
            <a:r>
              <a:rPr lang="it-IT" sz="2400" b="1" dirty="0">
                <a:solidFill>
                  <a:srgbClr val="FF0000"/>
                </a:solidFill>
              </a:rPr>
              <a:t>successivo triennio</a:t>
            </a:r>
            <a:r>
              <a:rPr lang="it-IT" sz="2400" dirty="0">
                <a:solidFill>
                  <a:srgbClr val="002060"/>
                </a:solidFill>
              </a:rPr>
              <a:t>,</a:t>
            </a:r>
          </a:p>
          <a:p>
            <a:endParaRPr lang="it-IT" sz="1000" dirty="0">
              <a:solidFill>
                <a:srgbClr val="002060"/>
              </a:solidFill>
            </a:endParaRPr>
          </a:p>
          <a:p>
            <a:r>
              <a:rPr lang="it-IT" sz="2400" dirty="0">
                <a:solidFill>
                  <a:srgbClr val="002060"/>
                </a:solidFill>
              </a:rPr>
              <a:t>prevedendo, in particolare per il biennio, che le attività e gli insegnamenti di istruzione generale, così come quelli di indirizzo, siano "</a:t>
            </a:r>
            <a:r>
              <a:rPr lang="it-IT" sz="2400" b="1" dirty="0">
                <a:solidFill>
                  <a:srgbClr val="FF0000"/>
                </a:solidFill>
              </a:rPr>
              <a:t>aggregati in assi culturali</a:t>
            </a:r>
            <a:r>
              <a:rPr lang="it-IT" sz="2400" dirty="0">
                <a:solidFill>
                  <a:srgbClr val="002060"/>
                </a:solidFill>
              </a:rPr>
              <a:t>", e consentendo per di più l’organizzazione delle azioni didattiche in "</a:t>
            </a:r>
            <a:r>
              <a:rPr lang="it-IT" sz="2400" b="1" dirty="0">
                <a:solidFill>
                  <a:srgbClr val="FF0000"/>
                </a:solidFill>
              </a:rPr>
              <a:t>periodi didattici</a:t>
            </a:r>
            <a:r>
              <a:rPr lang="it-IT" sz="2400" dirty="0">
                <a:solidFill>
                  <a:srgbClr val="002060"/>
                </a:solidFill>
              </a:rPr>
              <a:t>", che possono essere collocati anche in due diversi anni scolastici ai fini dell’accesso al terzo anno dei percorsi.</a:t>
            </a:r>
          </a:p>
          <a:p>
            <a:endParaRPr lang="it-IT" sz="2400" dirty="0">
              <a:solidFill>
                <a:srgbClr val="002060"/>
              </a:solidFill>
            </a:endParaRPr>
          </a:p>
        </p:txBody>
      </p:sp>
    </p:spTree>
    <p:extLst>
      <p:ext uri="{BB962C8B-B14F-4D97-AF65-F5344CB8AC3E}">
        <p14:creationId xmlns:p14="http://schemas.microsoft.com/office/powerpoint/2010/main" xmlns="" val="30783987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p:cNvSpPr>
            <a:spLocks noGrp="1"/>
          </p:cNvSpPr>
          <p:nvPr>
            <p:ph type="ftr" sz="quarter" idx="11"/>
          </p:nvPr>
        </p:nvSpPr>
        <p:spPr/>
        <p:txBody>
          <a:bodyPr/>
          <a:lstStyle/>
          <a:p>
            <a:r>
              <a:rPr lang="it-IT"/>
              <a:t>Prof. Gioacchino SOMMA</a:t>
            </a:r>
          </a:p>
        </p:txBody>
      </p:sp>
      <p:sp>
        <p:nvSpPr>
          <p:cNvPr id="5" name="CasellaDiTesto 4"/>
          <p:cNvSpPr txBox="1"/>
          <p:nvPr/>
        </p:nvSpPr>
        <p:spPr>
          <a:xfrm>
            <a:off x="767569" y="188640"/>
            <a:ext cx="7656834" cy="523220"/>
          </a:xfrm>
          <a:prstGeom prst="rect">
            <a:avLst/>
          </a:prstGeom>
          <a:noFill/>
        </p:spPr>
        <p:txBody>
          <a:bodyPr wrap="square" rtlCol="0">
            <a:spAutoFit/>
          </a:bodyPr>
          <a:lstStyle/>
          <a:p>
            <a:pPr algn="ctr"/>
            <a:r>
              <a:rPr lang="it-IT" sz="2800" b="1" dirty="0" err="1">
                <a:solidFill>
                  <a:srgbClr val="FF0000"/>
                </a:solidFill>
                <a:effectLst>
                  <a:outerShdw blurRad="38100" dist="38100" dir="2700000" algn="tl">
                    <a:srgbClr val="000000">
                      <a:alpha val="43137"/>
                    </a:srgbClr>
                  </a:outerShdw>
                </a:effectLst>
              </a:rPr>
              <a:t>D.Lgs.</a:t>
            </a:r>
            <a:r>
              <a:rPr lang="it-IT" sz="2800" b="1" dirty="0">
                <a:solidFill>
                  <a:srgbClr val="FF0000"/>
                </a:solidFill>
                <a:effectLst>
                  <a:outerShdw blurRad="38100" dist="38100" dir="2700000" algn="tl">
                    <a:srgbClr val="000000">
                      <a:alpha val="43137"/>
                    </a:srgbClr>
                  </a:outerShdw>
                </a:effectLst>
              </a:rPr>
              <a:t> 61/17</a:t>
            </a:r>
          </a:p>
        </p:txBody>
      </p:sp>
      <p:sp>
        <p:nvSpPr>
          <p:cNvPr id="6" name="Rettangolo 5"/>
          <p:cNvSpPr/>
          <p:nvPr/>
        </p:nvSpPr>
        <p:spPr>
          <a:xfrm>
            <a:off x="275506" y="836712"/>
            <a:ext cx="8640960" cy="2677656"/>
          </a:xfrm>
          <a:prstGeom prst="rect">
            <a:avLst/>
          </a:prstGeom>
        </p:spPr>
        <p:txBody>
          <a:bodyPr wrap="square">
            <a:spAutoFit/>
          </a:bodyPr>
          <a:lstStyle/>
          <a:p>
            <a:r>
              <a:rPr lang="it-IT" sz="2400" b="1" dirty="0">
                <a:solidFill>
                  <a:srgbClr val="002060"/>
                </a:solidFill>
              </a:rPr>
              <a:t>ART. 1</a:t>
            </a:r>
          </a:p>
          <a:p>
            <a:r>
              <a:rPr lang="it-IT" sz="2400" b="1" dirty="0">
                <a:solidFill>
                  <a:srgbClr val="002060"/>
                </a:solidFill>
              </a:rPr>
              <a:t>(Oggetto, principi e finalità)</a:t>
            </a:r>
          </a:p>
          <a:p>
            <a:endParaRPr lang="it-IT" sz="2400" dirty="0">
              <a:solidFill>
                <a:srgbClr val="002060"/>
              </a:solidFill>
            </a:endParaRPr>
          </a:p>
          <a:p>
            <a:pPr marL="457200" indent="-457200" algn="just">
              <a:buFont typeface="+mj-lt"/>
              <a:buAutoNum type="arabicPeriod" startAt="2"/>
            </a:pPr>
            <a:r>
              <a:rPr lang="it-IT" sz="2400" dirty="0">
                <a:solidFill>
                  <a:srgbClr val="002060"/>
                </a:solidFill>
              </a:rPr>
              <a:t>Le istituzioni scolastiche che offrono percorsi di istruzione professionale sono </a:t>
            </a:r>
            <a:r>
              <a:rPr lang="it-IT" sz="2400" b="1" dirty="0">
                <a:solidFill>
                  <a:srgbClr val="FF0000"/>
                </a:solidFill>
              </a:rPr>
              <a:t>scuole territoriali dell'innovazione, aperte e concepite come laboratori di ricerca, sperimentazione ed innovazione didattica</a:t>
            </a:r>
            <a:r>
              <a:rPr lang="it-IT" sz="2400" dirty="0">
                <a:solidFill>
                  <a:srgbClr val="002060"/>
                </a:solidFill>
              </a:rPr>
              <a:t>.</a:t>
            </a:r>
          </a:p>
        </p:txBody>
      </p:sp>
    </p:spTree>
    <p:extLst>
      <p:ext uri="{BB962C8B-B14F-4D97-AF65-F5344CB8AC3E}">
        <p14:creationId xmlns:p14="http://schemas.microsoft.com/office/powerpoint/2010/main" xmlns="" val="30629239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r>
              <a:rPr lang="it-IT"/>
              <a:t>Prof. Gioacchino SOMMA</a:t>
            </a:r>
          </a:p>
        </p:txBody>
      </p:sp>
      <p:sp>
        <p:nvSpPr>
          <p:cNvPr id="3" name="CasellaDiTesto 2"/>
          <p:cNvSpPr txBox="1"/>
          <p:nvPr/>
        </p:nvSpPr>
        <p:spPr>
          <a:xfrm>
            <a:off x="767569" y="188640"/>
            <a:ext cx="7656834" cy="523220"/>
          </a:xfrm>
          <a:prstGeom prst="rect">
            <a:avLst/>
          </a:prstGeom>
          <a:noFill/>
        </p:spPr>
        <p:txBody>
          <a:bodyPr wrap="square" rtlCol="0">
            <a:spAutoFit/>
          </a:bodyPr>
          <a:lstStyle/>
          <a:p>
            <a:pPr algn="ctr"/>
            <a:r>
              <a:rPr lang="it-IT" sz="2800" b="1" dirty="0" err="1">
                <a:solidFill>
                  <a:srgbClr val="FF0000"/>
                </a:solidFill>
                <a:effectLst>
                  <a:outerShdw blurRad="38100" dist="38100" dir="2700000" algn="tl">
                    <a:srgbClr val="000000">
                      <a:alpha val="43137"/>
                    </a:srgbClr>
                  </a:outerShdw>
                </a:effectLst>
              </a:rPr>
              <a:t>D.Lgs.</a:t>
            </a:r>
            <a:r>
              <a:rPr lang="it-IT" sz="2800" b="1" dirty="0">
                <a:solidFill>
                  <a:srgbClr val="FF0000"/>
                </a:solidFill>
                <a:effectLst>
                  <a:outerShdw blurRad="38100" dist="38100" dir="2700000" algn="tl">
                    <a:srgbClr val="000000">
                      <a:alpha val="43137"/>
                    </a:srgbClr>
                  </a:outerShdw>
                </a:effectLst>
              </a:rPr>
              <a:t> 61/17</a:t>
            </a:r>
          </a:p>
        </p:txBody>
      </p:sp>
      <p:sp>
        <p:nvSpPr>
          <p:cNvPr id="4" name="Rettangolo 3"/>
          <p:cNvSpPr/>
          <p:nvPr/>
        </p:nvSpPr>
        <p:spPr>
          <a:xfrm>
            <a:off x="287735" y="836712"/>
            <a:ext cx="8640960" cy="5324535"/>
          </a:xfrm>
          <a:prstGeom prst="rect">
            <a:avLst/>
          </a:prstGeom>
        </p:spPr>
        <p:txBody>
          <a:bodyPr wrap="square">
            <a:spAutoFit/>
          </a:bodyPr>
          <a:lstStyle/>
          <a:p>
            <a:r>
              <a:rPr lang="it-IT" sz="2400" b="1" dirty="0">
                <a:solidFill>
                  <a:srgbClr val="002060"/>
                </a:solidFill>
              </a:rPr>
              <a:t>ART. 4</a:t>
            </a:r>
          </a:p>
          <a:p>
            <a:r>
              <a:rPr lang="it-IT" sz="2400" b="1" dirty="0">
                <a:solidFill>
                  <a:srgbClr val="002060"/>
                </a:solidFill>
              </a:rPr>
              <a:t>(Assetto organizzativo)</a:t>
            </a:r>
          </a:p>
          <a:p>
            <a:endParaRPr lang="it-IT" sz="2000" dirty="0">
              <a:solidFill>
                <a:srgbClr val="000000"/>
              </a:solidFill>
            </a:endParaRPr>
          </a:p>
          <a:p>
            <a:r>
              <a:rPr lang="it-IT" sz="2400" dirty="0">
                <a:solidFill>
                  <a:srgbClr val="002060"/>
                </a:solidFill>
              </a:rPr>
              <a:t>Nel biennio si prescrive che le attività e gli insegnamenti:</a:t>
            </a:r>
          </a:p>
          <a:p>
            <a:endParaRPr lang="it-IT" sz="1200" dirty="0">
              <a:solidFill>
                <a:srgbClr val="002060"/>
              </a:solidFill>
            </a:endParaRPr>
          </a:p>
          <a:p>
            <a:pPr marL="342900" indent="-342900">
              <a:buFont typeface="Arial" panose="020B0604020202020204" pitchFamily="34" charset="0"/>
              <a:buChar char="•"/>
            </a:pPr>
            <a:r>
              <a:rPr lang="it-IT" sz="2400" b="1" dirty="0">
                <a:solidFill>
                  <a:srgbClr val="FF0000"/>
                </a:solidFill>
              </a:rPr>
              <a:t>di istruzione generale (che sono aggregati per “assi culturali”) ammontano a 1.188 ore</a:t>
            </a:r>
            <a:r>
              <a:rPr lang="it-IT" sz="2400" dirty="0">
                <a:solidFill>
                  <a:srgbClr val="FF0000"/>
                </a:solidFill>
              </a:rPr>
              <a:t>,</a:t>
            </a:r>
          </a:p>
          <a:p>
            <a:endParaRPr lang="it-IT" sz="800" dirty="0">
              <a:solidFill>
                <a:srgbClr val="FF0000"/>
              </a:solidFill>
            </a:endParaRPr>
          </a:p>
          <a:p>
            <a:pPr marL="342900" indent="-342900">
              <a:buFont typeface="Arial" panose="020B0604020202020204" pitchFamily="34" charset="0"/>
              <a:buChar char="•"/>
            </a:pPr>
            <a:r>
              <a:rPr lang="it-IT" sz="2400" b="1" dirty="0">
                <a:solidFill>
                  <a:srgbClr val="FF0000"/>
                </a:solidFill>
              </a:rPr>
              <a:t>di indirizzo </a:t>
            </a:r>
            <a:r>
              <a:rPr lang="it-IT" sz="2400" dirty="0">
                <a:solidFill>
                  <a:srgbClr val="002060"/>
                </a:solidFill>
              </a:rPr>
              <a:t>(comprendendo il potenziamento dei laboratori) </a:t>
            </a:r>
            <a:r>
              <a:rPr lang="it-IT" sz="2400" b="1" dirty="0">
                <a:solidFill>
                  <a:srgbClr val="FF0000"/>
                </a:solidFill>
              </a:rPr>
              <a:t>ammontano a 924 ore</a:t>
            </a:r>
            <a:r>
              <a:rPr lang="it-IT" sz="2400" dirty="0">
                <a:solidFill>
                  <a:srgbClr val="002060"/>
                </a:solidFill>
              </a:rPr>
              <a:t>, per un totale complessivo di </a:t>
            </a:r>
            <a:r>
              <a:rPr lang="it-IT" sz="2400" dirty="0">
                <a:solidFill>
                  <a:srgbClr val="FF0000"/>
                </a:solidFill>
              </a:rPr>
              <a:t>2112 ore</a:t>
            </a:r>
            <a:r>
              <a:rPr lang="it-IT" sz="2400" dirty="0">
                <a:solidFill>
                  <a:srgbClr val="002060"/>
                </a:solidFill>
              </a:rPr>
              <a:t>. </a:t>
            </a:r>
          </a:p>
          <a:p>
            <a:endParaRPr lang="it-IT" sz="1200" dirty="0">
              <a:solidFill>
                <a:srgbClr val="002060"/>
              </a:solidFill>
            </a:endParaRPr>
          </a:p>
          <a:p>
            <a:r>
              <a:rPr lang="it-IT" sz="2400" dirty="0">
                <a:solidFill>
                  <a:srgbClr val="002060"/>
                </a:solidFill>
              </a:rPr>
              <a:t>Di queste 2112 ore </a:t>
            </a:r>
            <a:r>
              <a:rPr lang="it-IT" sz="2400" b="1" i="1" dirty="0">
                <a:solidFill>
                  <a:srgbClr val="FF0000"/>
                </a:solidFill>
              </a:rPr>
              <a:t>una quota non superiore a 264 ore è destinata alla personalizzazione degli apprendimenti</a:t>
            </a:r>
            <a:r>
              <a:rPr lang="it-IT" sz="2400" dirty="0">
                <a:solidFill>
                  <a:srgbClr val="002060"/>
                </a:solidFill>
              </a:rPr>
              <a:t>, alla realizzazione del </a:t>
            </a:r>
            <a:r>
              <a:rPr lang="it-IT" sz="2400" b="1" u="sng" dirty="0">
                <a:solidFill>
                  <a:srgbClr val="FF0000"/>
                </a:solidFill>
                <a:effectLst>
                  <a:outerShdw blurRad="38100" dist="38100" dir="2700000" algn="tl">
                    <a:srgbClr val="000000">
                      <a:alpha val="43137"/>
                    </a:srgbClr>
                  </a:outerShdw>
                </a:effectLst>
              </a:rPr>
              <a:t>PROGETTO FORMATIVO INDIVIDUALE </a:t>
            </a:r>
            <a:r>
              <a:rPr lang="it-IT" sz="2400" dirty="0">
                <a:solidFill>
                  <a:srgbClr val="002060"/>
                </a:solidFill>
              </a:rPr>
              <a:t>ed allo sviluppo della dimensione professionalizzate delle attività di alternanza scuola-lavoro.</a:t>
            </a:r>
          </a:p>
        </p:txBody>
      </p:sp>
    </p:spTree>
    <p:extLst>
      <p:ext uri="{BB962C8B-B14F-4D97-AF65-F5344CB8AC3E}">
        <p14:creationId xmlns:p14="http://schemas.microsoft.com/office/powerpoint/2010/main" xmlns="" val="25518933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r>
              <a:rPr lang="it-IT"/>
              <a:t>Prof. Gioacchino SOMMA</a:t>
            </a:r>
          </a:p>
        </p:txBody>
      </p:sp>
      <p:sp>
        <p:nvSpPr>
          <p:cNvPr id="3" name="CasellaDiTesto 2"/>
          <p:cNvSpPr txBox="1"/>
          <p:nvPr/>
        </p:nvSpPr>
        <p:spPr>
          <a:xfrm>
            <a:off x="767569" y="188640"/>
            <a:ext cx="7656834" cy="523220"/>
          </a:xfrm>
          <a:prstGeom prst="rect">
            <a:avLst/>
          </a:prstGeom>
          <a:noFill/>
        </p:spPr>
        <p:txBody>
          <a:bodyPr wrap="square" rtlCol="0">
            <a:spAutoFit/>
          </a:bodyPr>
          <a:lstStyle/>
          <a:p>
            <a:pPr algn="ctr"/>
            <a:r>
              <a:rPr lang="it-IT" sz="2800" b="1" dirty="0" err="1">
                <a:solidFill>
                  <a:srgbClr val="FF0000"/>
                </a:solidFill>
                <a:effectLst>
                  <a:outerShdw blurRad="38100" dist="38100" dir="2700000" algn="tl">
                    <a:srgbClr val="000000">
                      <a:alpha val="43137"/>
                    </a:srgbClr>
                  </a:outerShdw>
                </a:effectLst>
              </a:rPr>
              <a:t>D.Lgs.</a:t>
            </a:r>
            <a:r>
              <a:rPr lang="it-IT" sz="2800" b="1" dirty="0">
                <a:solidFill>
                  <a:srgbClr val="FF0000"/>
                </a:solidFill>
                <a:effectLst>
                  <a:outerShdw blurRad="38100" dist="38100" dir="2700000" algn="tl">
                    <a:srgbClr val="000000">
                      <a:alpha val="43137"/>
                    </a:srgbClr>
                  </a:outerShdw>
                </a:effectLst>
              </a:rPr>
              <a:t> 61/17</a:t>
            </a:r>
          </a:p>
        </p:txBody>
      </p:sp>
      <p:sp>
        <p:nvSpPr>
          <p:cNvPr id="4" name="Rettangolo 3"/>
          <p:cNvSpPr/>
          <p:nvPr/>
        </p:nvSpPr>
        <p:spPr>
          <a:xfrm>
            <a:off x="287735" y="836712"/>
            <a:ext cx="8640960" cy="3354765"/>
          </a:xfrm>
          <a:prstGeom prst="rect">
            <a:avLst/>
          </a:prstGeom>
        </p:spPr>
        <p:txBody>
          <a:bodyPr wrap="square">
            <a:spAutoFit/>
          </a:bodyPr>
          <a:lstStyle/>
          <a:p>
            <a:r>
              <a:rPr lang="it-IT" sz="2400" b="1" dirty="0">
                <a:solidFill>
                  <a:srgbClr val="002060"/>
                </a:solidFill>
              </a:rPr>
              <a:t>ART. 4</a:t>
            </a:r>
          </a:p>
          <a:p>
            <a:r>
              <a:rPr lang="it-IT" sz="2400" b="1" dirty="0">
                <a:solidFill>
                  <a:srgbClr val="002060"/>
                </a:solidFill>
              </a:rPr>
              <a:t>(Assetto organizzativo)</a:t>
            </a:r>
          </a:p>
          <a:p>
            <a:endParaRPr lang="it-IT" sz="2000" dirty="0">
              <a:solidFill>
                <a:srgbClr val="000000"/>
              </a:solidFill>
            </a:endParaRPr>
          </a:p>
          <a:p>
            <a:r>
              <a:rPr lang="it-IT" sz="2400" dirty="0">
                <a:solidFill>
                  <a:srgbClr val="002060"/>
                </a:solidFill>
              </a:rPr>
              <a:t>Nel biennio le istituzioni scolastiche possono prevedere specifiche attività finalizzate ad accompagnare e supportare le studentesse e gli studenti, anche facendo ricorso alla </a:t>
            </a:r>
            <a:r>
              <a:rPr lang="it-IT" sz="2400" b="1" dirty="0">
                <a:solidFill>
                  <a:srgbClr val="FF0000"/>
                </a:solidFill>
              </a:rPr>
              <a:t>rimodulazione dei quadri orari</a:t>
            </a:r>
            <a:r>
              <a:rPr lang="it-IT" sz="2400" dirty="0">
                <a:solidFill>
                  <a:srgbClr val="002060"/>
                </a:solidFill>
              </a:rPr>
              <a:t>. </a:t>
            </a:r>
          </a:p>
          <a:p>
            <a:r>
              <a:rPr lang="it-IT" sz="2400" dirty="0">
                <a:solidFill>
                  <a:srgbClr val="002060"/>
                </a:solidFill>
              </a:rPr>
              <a:t>(nei limiti degli assetti ordinamentali e delle consistenze di organico previste dalla normativa vigente).</a:t>
            </a:r>
          </a:p>
        </p:txBody>
      </p:sp>
    </p:spTree>
    <p:extLst>
      <p:ext uri="{BB962C8B-B14F-4D97-AF65-F5344CB8AC3E}">
        <p14:creationId xmlns:p14="http://schemas.microsoft.com/office/powerpoint/2010/main" xmlns="" val="405733778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r>
              <a:rPr lang="it-IT"/>
              <a:t>Prof. Gioacchino SOMMA</a:t>
            </a:r>
          </a:p>
        </p:txBody>
      </p:sp>
      <p:sp>
        <p:nvSpPr>
          <p:cNvPr id="3" name="CasellaDiTesto 2"/>
          <p:cNvSpPr txBox="1"/>
          <p:nvPr/>
        </p:nvSpPr>
        <p:spPr>
          <a:xfrm>
            <a:off x="767569" y="188640"/>
            <a:ext cx="7656834" cy="523220"/>
          </a:xfrm>
          <a:prstGeom prst="rect">
            <a:avLst/>
          </a:prstGeom>
          <a:noFill/>
        </p:spPr>
        <p:txBody>
          <a:bodyPr wrap="square" rtlCol="0">
            <a:spAutoFit/>
          </a:bodyPr>
          <a:lstStyle/>
          <a:p>
            <a:pPr algn="ctr"/>
            <a:r>
              <a:rPr lang="it-IT" sz="2800" b="1" dirty="0" err="1">
                <a:solidFill>
                  <a:srgbClr val="FF0000"/>
                </a:solidFill>
                <a:effectLst>
                  <a:outerShdw blurRad="38100" dist="38100" dir="2700000" algn="tl">
                    <a:srgbClr val="000000">
                      <a:alpha val="43137"/>
                    </a:srgbClr>
                  </a:outerShdw>
                </a:effectLst>
              </a:rPr>
              <a:t>D.Lgs.</a:t>
            </a:r>
            <a:r>
              <a:rPr lang="it-IT" sz="2800" b="1" dirty="0">
                <a:solidFill>
                  <a:srgbClr val="FF0000"/>
                </a:solidFill>
                <a:effectLst>
                  <a:outerShdw blurRad="38100" dist="38100" dir="2700000" algn="tl">
                    <a:srgbClr val="000000">
                      <a:alpha val="43137"/>
                    </a:srgbClr>
                  </a:outerShdw>
                </a:effectLst>
              </a:rPr>
              <a:t> 61/17</a:t>
            </a:r>
          </a:p>
        </p:txBody>
      </p:sp>
      <p:sp>
        <p:nvSpPr>
          <p:cNvPr id="4" name="Rettangolo 3"/>
          <p:cNvSpPr/>
          <p:nvPr/>
        </p:nvSpPr>
        <p:spPr>
          <a:xfrm>
            <a:off x="287735" y="836712"/>
            <a:ext cx="8640960" cy="3231654"/>
          </a:xfrm>
          <a:prstGeom prst="rect">
            <a:avLst/>
          </a:prstGeom>
        </p:spPr>
        <p:txBody>
          <a:bodyPr wrap="square">
            <a:spAutoFit/>
          </a:bodyPr>
          <a:lstStyle/>
          <a:p>
            <a:r>
              <a:rPr lang="it-IT" sz="2400" b="1" dirty="0">
                <a:solidFill>
                  <a:srgbClr val="002060"/>
                </a:solidFill>
              </a:rPr>
              <a:t>ART. 4</a:t>
            </a:r>
          </a:p>
          <a:p>
            <a:r>
              <a:rPr lang="it-IT" sz="2400" b="1" dirty="0">
                <a:solidFill>
                  <a:srgbClr val="002060"/>
                </a:solidFill>
              </a:rPr>
              <a:t>(Assetto organizzativo)</a:t>
            </a:r>
          </a:p>
          <a:p>
            <a:endParaRPr lang="it-IT" sz="2000" dirty="0">
              <a:solidFill>
                <a:srgbClr val="000000"/>
              </a:solidFill>
            </a:endParaRPr>
          </a:p>
          <a:p>
            <a:r>
              <a:rPr lang="it-IT" sz="2400" dirty="0">
                <a:solidFill>
                  <a:srgbClr val="002060"/>
                </a:solidFill>
              </a:rPr>
              <a:t>Gli Istituti professionali </a:t>
            </a:r>
            <a:r>
              <a:rPr lang="it-IT" sz="2400" b="1" dirty="0">
                <a:solidFill>
                  <a:srgbClr val="FF0000"/>
                </a:solidFill>
              </a:rPr>
              <a:t>possono attivare</a:t>
            </a:r>
            <a:r>
              <a:rPr lang="it-IT" sz="2400" dirty="0">
                <a:solidFill>
                  <a:srgbClr val="002060"/>
                </a:solidFill>
              </a:rPr>
              <a:t>,</a:t>
            </a:r>
          </a:p>
          <a:p>
            <a:r>
              <a:rPr lang="it-IT" sz="2400" dirty="0">
                <a:solidFill>
                  <a:srgbClr val="002060"/>
                </a:solidFill>
              </a:rPr>
              <a:t>in via sussidiaria, previo accreditamento regionale</a:t>
            </a:r>
          </a:p>
          <a:p>
            <a:r>
              <a:rPr lang="it-IT" sz="2400" u="sng" dirty="0">
                <a:solidFill>
                  <a:srgbClr val="002060"/>
                </a:solidFill>
              </a:rPr>
              <a:t>percorsi di istruzione e formazione professionale</a:t>
            </a:r>
            <a:r>
              <a:rPr lang="it-IT" sz="2400" dirty="0">
                <a:solidFill>
                  <a:srgbClr val="002060"/>
                </a:solidFill>
              </a:rPr>
              <a:t> (</a:t>
            </a:r>
            <a:r>
              <a:rPr lang="it-IT" sz="2400" dirty="0" err="1">
                <a:solidFill>
                  <a:srgbClr val="002060"/>
                </a:solidFill>
              </a:rPr>
              <a:t>IeFP</a:t>
            </a:r>
            <a:r>
              <a:rPr lang="it-IT" sz="2400" dirty="0">
                <a:solidFill>
                  <a:srgbClr val="002060"/>
                </a:solidFill>
              </a:rPr>
              <a:t>) per il rilascio</a:t>
            </a:r>
          </a:p>
          <a:p>
            <a:endParaRPr lang="it-IT" sz="800" dirty="0">
              <a:solidFill>
                <a:srgbClr val="002060"/>
              </a:solidFill>
            </a:endParaRPr>
          </a:p>
          <a:p>
            <a:pPr marL="342900" indent="-342900">
              <a:buFont typeface="Arial" panose="020B0604020202020204" pitchFamily="34" charset="0"/>
              <a:buChar char="•"/>
            </a:pPr>
            <a:r>
              <a:rPr lang="it-IT" sz="2400" dirty="0">
                <a:solidFill>
                  <a:srgbClr val="002060"/>
                </a:solidFill>
              </a:rPr>
              <a:t>della </a:t>
            </a:r>
            <a:r>
              <a:rPr lang="it-IT" sz="2400" b="1" dirty="0">
                <a:solidFill>
                  <a:srgbClr val="FF0000"/>
                </a:solidFill>
              </a:rPr>
              <a:t>qualifica</a:t>
            </a:r>
            <a:r>
              <a:rPr lang="it-IT" sz="2400" dirty="0">
                <a:solidFill>
                  <a:srgbClr val="002060"/>
                </a:solidFill>
              </a:rPr>
              <a:t> (al terzo anno)</a:t>
            </a:r>
          </a:p>
          <a:p>
            <a:pPr marL="171450" indent="-171450">
              <a:buFont typeface="Arial" panose="020B0604020202020204" pitchFamily="34" charset="0"/>
              <a:buChar char="•"/>
            </a:pPr>
            <a:endParaRPr lang="it-IT" sz="800" dirty="0">
              <a:solidFill>
                <a:srgbClr val="002060"/>
              </a:solidFill>
            </a:endParaRPr>
          </a:p>
          <a:p>
            <a:pPr marL="342900" indent="-342900">
              <a:buFont typeface="Arial" panose="020B0604020202020204" pitchFamily="34" charset="0"/>
              <a:buChar char="•"/>
            </a:pPr>
            <a:r>
              <a:rPr lang="it-IT" sz="2400" dirty="0">
                <a:solidFill>
                  <a:srgbClr val="002060"/>
                </a:solidFill>
              </a:rPr>
              <a:t>e del </a:t>
            </a:r>
            <a:r>
              <a:rPr lang="it-IT" sz="2400" b="1" dirty="0">
                <a:solidFill>
                  <a:srgbClr val="FF0000"/>
                </a:solidFill>
              </a:rPr>
              <a:t>diploma professionale quadriennale </a:t>
            </a:r>
            <a:r>
              <a:rPr lang="it-IT" sz="2400" dirty="0">
                <a:solidFill>
                  <a:srgbClr val="002060"/>
                </a:solidFill>
              </a:rPr>
              <a:t>(al quarto anno)</a:t>
            </a:r>
          </a:p>
        </p:txBody>
      </p:sp>
    </p:spTree>
    <p:extLst>
      <p:ext uri="{BB962C8B-B14F-4D97-AF65-F5344CB8AC3E}">
        <p14:creationId xmlns:p14="http://schemas.microsoft.com/office/powerpoint/2010/main" xmlns="" val="220245422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r>
              <a:rPr lang="it-IT"/>
              <a:t>Prof. Gioacchino SOMMA</a:t>
            </a:r>
          </a:p>
        </p:txBody>
      </p:sp>
      <p:sp>
        <p:nvSpPr>
          <p:cNvPr id="3" name="CasellaDiTesto 2"/>
          <p:cNvSpPr txBox="1"/>
          <p:nvPr/>
        </p:nvSpPr>
        <p:spPr>
          <a:xfrm>
            <a:off x="767569" y="188640"/>
            <a:ext cx="7656834" cy="523220"/>
          </a:xfrm>
          <a:prstGeom prst="rect">
            <a:avLst/>
          </a:prstGeom>
          <a:noFill/>
        </p:spPr>
        <p:txBody>
          <a:bodyPr wrap="square" rtlCol="0">
            <a:spAutoFit/>
          </a:bodyPr>
          <a:lstStyle/>
          <a:p>
            <a:pPr algn="ctr"/>
            <a:r>
              <a:rPr lang="it-IT" sz="2800" b="1" dirty="0" err="1">
                <a:solidFill>
                  <a:srgbClr val="FF0000"/>
                </a:solidFill>
                <a:effectLst>
                  <a:outerShdw blurRad="38100" dist="38100" dir="2700000" algn="tl">
                    <a:srgbClr val="000000">
                      <a:alpha val="43137"/>
                    </a:srgbClr>
                  </a:outerShdw>
                </a:effectLst>
              </a:rPr>
              <a:t>D.Lgs.</a:t>
            </a:r>
            <a:r>
              <a:rPr lang="it-IT" sz="2800" b="1" dirty="0">
                <a:solidFill>
                  <a:srgbClr val="FF0000"/>
                </a:solidFill>
                <a:effectLst>
                  <a:outerShdw blurRad="38100" dist="38100" dir="2700000" algn="tl">
                    <a:srgbClr val="000000">
                      <a:alpha val="43137"/>
                    </a:srgbClr>
                  </a:outerShdw>
                </a:effectLst>
              </a:rPr>
              <a:t> 61/17</a:t>
            </a:r>
          </a:p>
        </p:txBody>
      </p:sp>
      <p:sp>
        <p:nvSpPr>
          <p:cNvPr id="4" name="Rettangolo 3"/>
          <p:cNvSpPr/>
          <p:nvPr/>
        </p:nvSpPr>
        <p:spPr>
          <a:xfrm>
            <a:off x="287735" y="836712"/>
            <a:ext cx="8640960" cy="3662541"/>
          </a:xfrm>
          <a:prstGeom prst="rect">
            <a:avLst/>
          </a:prstGeom>
        </p:spPr>
        <p:txBody>
          <a:bodyPr wrap="square">
            <a:spAutoFit/>
          </a:bodyPr>
          <a:lstStyle/>
          <a:p>
            <a:r>
              <a:rPr lang="it-IT" sz="2400" b="1" dirty="0">
                <a:solidFill>
                  <a:srgbClr val="002060"/>
                </a:solidFill>
              </a:rPr>
              <a:t>ART. 5</a:t>
            </a:r>
          </a:p>
          <a:p>
            <a:r>
              <a:rPr lang="it-IT" sz="2400" b="1" dirty="0">
                <a:solidFill>
                  <a:srgbClr val="002060"/>
                </a:solidFill>
              </a:rPr>
              <a:t>(Assetto didattico)</a:t>
            </a:r>
          </a:p>
          <a:p>
            <a:endParaRPr lang="it-IT" sz="2000" dirty="0">
              <a:solidFill>
                <a:srgbClr val="000000"/>
              </a:solidFill>
            </a:endParaRPr>
          </a:p>
          <a:p>
            <a:r>
              <a:rPr lang="it-IT" sz="2400" dirty="0">
                <a:solidFill>
                  <a:srgbClr val="002060"/>
                </a:solidFill>
              </a:rPr>
              <a:t>L’assetto didattico dell’I.P. è caratterizzato:</a:t>
            </a:r>
          </a:p>
          <a:p>
            <a:endParaRPr lang="it-IT" sz="2400" dirty="0">
              <a:solidFill>
                <a:srgbClr val="002060"/>
              </a:solidFill>
            </a:endParaRPr>
          </a:p>
          <a:p>
            <a:pPr marL="342900" indent="-342900">
              <a:buFont typeface="Arial" panose="020B0604020202020204" pitchFamily="34" charset="0"/>
              <a:buChar char="•"/>
            </a:pPr>
            <a:r>
              <a:rPr lang="it-IT" sz="2400" b="1" dirty="0">
                <a:solidFill>
                  <a:srgbClr val="FF0000"/>
                </a:solidFill>
              </a:rPr>
              <a:t>Personalizzazione del percorso di apprendimento che si avvale nel biennio della quota di 264 ore </a:t>
            </a:r>
          </a:p>
          <a:p>
            <a:pPr marL="342900" indent="-342900">
              <a:buFont typeface="Arial" panose="020B0604020202020204" pitchFamily="34" charset="0"/>
              <a:buChar char="•"/>
            </a:pPr>
            <a:endParaRPr lang="it-IT" sz="1000" b="1" dirty="0">
              <a:solidFill>
                <a:srgbClr val="FF0000"/>
              </a:solidFill>
            </a:endParaRPr>
          </a:p>
          <a:p>
            <a:pPr marL="342900" indent="-342900">
              <a:buFont typeface="Arial" panose="020B0604020202020204" pitchFamily="34" charset="0"/>
              <a:buChar char="•"/>
            </a:pPr>
            <a:r>
              <a:rPr lang="it-IT" sz="2400" dirty="0">
                <a:solidFill>
                  <a:srgbClr val="002060"/>
                </a:solidFill>
              </a:rPr>
              <a:t>Redazione da parte del Consiglio di Classe del </a:t>
            </a:r>
            <a:r>
              <a:rPr lang="it-IT" sz="2400" b="1" dirty="0">
                <a:solidFill>
                  <a:srgbClr val="FF0000"/>
                </a:solidFill>
              </a:rPr>
              <a:t>PROGETTO FORMATIVO INDIVIDUALE (PFI)</a:t>
            </a:r>
          </a:p>
          <a:p>
            <a:pPr marL="342900" indent="-342900">
              <a:buFont typeface="Arial" panose="020B0604020202020204" pitchFamily="34" charset="0"/>
              <a:buChar char="•"/>
            </a:pPr>
            <a:endParaRPr lang="it-IT" sz="1000" dirty="0">
              <a:solidFill>
                <a:srgbClr val="002060"/>
              </a:solidFill>
            </a:endParaRPr>
          </a:p>
        </p:txBody>
      </p:sp>
    </p:spTree>
    <p:extLst>
      <p:ext uri="{BB962C8B-B14F-4D97-AF65-F5344CB8AC3E}">
        <p14:creationId xmlns:p14="http://schemas.microsoft.com/office/powerpoint/2010/main" xmlns="" val="201426934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r>
              <a:rPr lang="it-IT"/>
              <a:t>Prof. Gioacchino SOMMA</a:t>
            </a:r>
          </a:p>
        </p:txBody>
      </p:sp>
      <p:sp>
        <p:nvSpPr>
          <p:cNvPr id="3" name="CasellaDiTesto 2"/>
          <p:cNvSpPr txBox="1"/>
          <p:nvPr/>
        </p:nvSpPr>
        <p:spPr>
          <a:xfrm>
            <a:off x="767569" y="188640"/>
            <a:ext cx="7656834" cy="523220"/>
          </a:xfrm>
          <a:prstGeom prst="rect">
            <a:avLst/>
          </a:prstGeom>
          <a:noFill/>
        </p:spPr>
        <p:txBody>
          <a:bodyPr wrap="square" rtlCol="0">
            <a:spAutoFit/>
          </a:bodyPr>
          <a:lstStyle/>
          <a:p>
            <a:pPr algn="ctr"/>
            <a:r>
              <a:rPr lang="it-IT" sz="2800" b="1" dirty="0" err="1">
                <a:solidFill>
                  <a:srgbClr val="FF0000"/>
                </a:solidFill>
                <a:effectLst>
                  <a:outerShdw blurRad="38100" dist="38100" dir="2700000" algn="tl">
                    <a:srgbClr val="000000">
                      <a:alpha val="43137"/>
                    </a:srgbClr>
                  </a:outerShdw>
                </a:effectLst>
              </a:rPr>
              <a:t>D.Lgs.</a:t>
            </a:r>
            <a:r>
              <a:rPr lang="it-IT" sz="2800" b="1" dirty="0">
                <a:solidFill>
                  <a:srgbClr val="FF0000"/>
                </a:solidFill>
                <a:effectLst>
                  <a:outerShdw blurRad="38100" dist="38100" dir="2700000" algn="tl">
                    <a:srgbClr val="000000">
                      <a:alpha val="43137"/>
                    </a:srgbClr>
                  </a:outerShdw>
                </a:effectLst>
              </a:rPr>
              <a:t> 61/17</a:t>
            </a:r>
          </a:p>
        </p:txBody>
      </p:sp>
      <p:sp>
        <p:nvSpPr>
          <p:cNvPr id="4" name="Rettangolo 3"/>
          <p:cNvSpPr/>
          <p:nvPr/>
        </p:nvSpPr>
        <p:spPr>
          <a:xfrm>
            <a:off x="287735" y="836712"/>
            <a:ext cx="8640960" cy="5632311"/>
          </a:xfrm>
          <a:prstGeom prst="rect">
            <a:avLst/>
          </a:prstGeom>
        </p:spPr>
        <p:txBody>
          <a:bodyPr wrap="square">
            <a:spAutoFit/>
          </a:bodyPr>
          <a:lstStyle/>
          <a:p>
            <a:pPr algn="ctr"/>
            <a:r>
              <a:rPr lang="it-IT" sz="2400" b="1" dirty="0">
                <a:solidFill>
                  <a:srgbClr val="002060"/>
                </a:solidFill>
              </a:rPr>
              <a:t>COSA È IL P.F.I.?</a:t>
            </a:r>
          </a:p>
          <a:p>
            <a:pPr algn="ctr"/>
            <a:endParaRPr lang="it-IT" sz="2400" b="1" dirty="0">
              <a:solidFill>
                <a:srgbClr val="002060"/>
              </a:solidFill>
            </a:endParaRPr>
          </a:p>
          <a:p>
            <a:r>
              <a:rPr lang="it-IT" sz="2400" b="1" dirty="0">
                <a:solidFill>
                  <a:srgbClr val="FF0000"/>
                </a:solidFill>
              </a:rPr>
              <a:t>Il P.F.I. è lo strumento che serve sia per evidenziare i saperi e le competenze acquisiti dagli studenti anche in modo non formale ed informale, </a:t>
            </a:r>
            <a:r>
              <a:rPr lang="it-IT" sz="2400" dirty="0">
                <a:solidFill>
                  <a:srgbClr val="002060"/>
                </a:solidFill>
              </a:rPr>
              <a:t>sia per </a:t>
            </a:r>
            <a:r>
              <a:rPr lang="it-IT" sz="2400" b="1" dirty="0">
                <a:solidFill>
                  <a:srgbClr val="002060"/>
                </a:solidFill>
              </a:rPr>
              <a:t>rilevare potenzialità e carenze </a:t>
            </a:r>
            <a:r>
              <a:rPr lang="it-IT" sz="2400" dirty="0">
                <a:solidFill>
                  <a:srgbClr val="002060"/>
                </a:solidFill>
              </a:rPr>
              <a:t>riscontrate al fine di </a:t>
            </a:r>
            <a:r>
              <a:rPr lang="it-IT" sz="2400" b="1" dirty="0">
                <a:solidFill>
                  <a:srgbClr val="002060"/>
                </a:solidFill>
              </a:rPr>
              <a:t>motivare e orientare </a:t>
            </a:r>
            <a:r>
              <a:rPr lang="it-IT" sz="2400" dirty="0">
                <a:solidFill>
                  <a:srgbClr val="002060"/>
                </a:solidFill>
              </a:rPr>
              <a:t>gli studenti "nella progressiva costruzione del proprio percorso formativo e lavorativo".</a:t>
            </a:r>
            <a:endParaRPr lang="it-IT" sz="2400" dirty="0">
              <a:solidFill>
                <a:srgbClr val="FF0000"/>
              </a:solidFill>
            </a:endParaRPr>
          </a:p>
          <a:p>
            <a:pPr marL="342900" indent="-342900">
              <a:buFont typeface="Arial" panose="020B0604020202020204" pitchFamily="34" charset="0"/>
              <a:buChar char="•"/>
            </a:pPr>
            <a:endParaRPr lang="it-IT" sz="2400" dirty="0">
              <a:solidFill>
                <a:srgbClr val="002060"/>
              </a:solidFill>
            </a:endParaRPr>
          </a:p>
          <a:p>
            <a:r>
              <a:rPr lang="it-IT" sz="2400" dirty="0">
                <a:solidFill>
                  <a:srgbClr val="002060"/>
                </a:solidFill>
              </a:rPr>
              <a:t>Il progetto formativo individuale si basa sul bilancio personale, </a:t>
            </a:r>
            <a:r>
              <a:rPr lang="it-IT" sz="2400" b="1" dirty="0">
                <a:solidFill>
                  <a:srgbClr val="FF0000"/>
                </a:solidFill>
              </a:rPr>
              <a:t>redatto</a:t>
            </a:r>
            <a:r>
              <a:rPr lang="it-IT" sz="2400" dirty="0">
                <a:solidFill>
                  <a:srgbClr val="002060"/>
                </a:solidFill>
              </a:rPr>
              <a:t> dal Consiglio di Classe </a:t>
            </a:r>
            <a:r>
              <a:rPr lang="it-IT" sz="2400" b="1" dirty="0">
                <a:solidFill>
                  <a:srgbClr val="FF0000"/>
                </a:solidFill>
              </a:rPr>
              <a:t>entro il 31 gennaio del primo anno </a:t>
            </a:r>
            <a:r>
              <a:rPr lang="it-IT" sz="2400" dirty="0">
                <a:solidFill>
                  <a:srgbClr val="002060"/>
                </a:solidFill>
              </a:rPr>
              <a:t>di frequenza del percorso di istruzione professionale ed è aggiornato per tutta la sua durata.</a:t>
            </a:r>
          </a:p>
          <a:p>
            <a:endParaRPr lang="it-IT" sz="2400" dirty="0">
              <a:solidFill>
                <a:srgbClr val="002060"/>
              </a:solidFill>
            </a:endParaRPr>
          </a:p>
          <a:p>
            <a:r>
              <a:rPr lang="it-IT" sz="2400" dirty="0">
                <a:solidFill>
                  <a:srgbClr val="002060"/>
                </a:solidFill>
              </a:rPr>
              <a:t>Gli studenti partecipano all’attuazione e allo sviluppo del P.F.I.</a:t>
            </a:r>
          </a:p>
          <a:p>
            <a:endParaRPr lang="it-IT" sz="2400" dirty="0">
              <a:solidFill>
                <a:srgbClr val="002060"/>
              </a:solidFill>
            </a:endParaRPr>
          </a:p>
        </p:txBody>
      </p:sp>
    </p:spTree>
    <p:extLst>
      <p:ext uri="{BB962C8B-B14F-4D97-AF65-F5344CB8AC3E}">
        <p14:creationId xmlns:p14="http://schemas.microsoft.com/office/powerpoint/2010/main" xmlns="" val="142264137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r>
              <a:rPr lang="it-IT"/>
              <a:t>Prof. Gioacchino SOMMA</a:t>
            </a:r>
          </a:p>
        </p:txBody>
      </p:sp>
      <p:sp>
        <p:nvSpPr>
          <p:cNvPr id="3" name="CasellaDiTesto 2"/>
          <p:cNvSpPr txBox="1"/>
          <p:nvPr/>
        </p:nvSpPr>
        <p:spPr>
          <a:xfrm>
            <a:off x="767569" y="188640"/>
            <a:ext cx="7656834" cy="523220"/>
          </a:xfrm>
          <a:prstGeom prst="rect">
            <a:avLst/>
          </a:prstGeom>
          <a:noFill/>
        </p:spPr>
        <p:txBody>
          <a:bodyPr wrap="square" rtlCol="0">
            <a:spAutoFit/>
          </a:bodyPr>
          <a:lstStyle/>
          <a:p>
            <a:pPr algn="ctr"/>
            <a:r>
              <a:rPr lang="it-IT" sz="2800" b="1" dirty="0" err="1">
                <a:solidFill>
                  <a:srgbClr val="FF0000"/>
                </a:solidFill>
                <a:effectLst>
                  <a:outerShdw blurRad="38100" dist="38100" dir="2700000" algn="tl">
                    <a:srgbClr val="000000">
                      <a:alpha val="43137"/>
                    </a:srgbClr>
                  </a:outerShdw>
                </a:effectLst>
              </a:rPr>
              <a:t>D.Lgs.</a:t>
            </a:r>
            <a:r>
              <a:rPr lang="it-IT" sz="2800" b="1" dirty="0">
                <a:solidFill>
                  <a:srgbClr val="FF0000"/>
                </a:solidFill>
                <a:effectLst>
                  <a:outerShdw blurRad="38100" dist="38100" dir="2700000" algn="tl">
                    <a:srgbClr val="000000">
                      <a:alpha val="43137"/>
                    </a:srgbClr>
                  </a:outerShdw>
                </a:effectLst>
              </a:rPr>
              <a:t> 61/17</a:t>
            </a:r>
          </a:p>
        </p:txBody>
      </p:sp>
      <p:sp>
        <p:nvSpPr>
          <p:cNvPr id="4" name="Rettangolo 3"/>
          <p:cNvSpPr/>
          <p:nvPr/>
        </p:nvSpPr>
        <p:spPr>
          <a:xfrm>
            <a:off x="287734" y="836712"/>
            <a:ext cx="8748761" cy="5324535"/>
          </a:xfrm>
          <a:prstGeom prst="rect">
            <a:avLst/>
          </a:prstGeom>
        </p:spPr>
        <p:txBody>
          <a:bodyPr wrap="square">
            <a:spAutoFit/>
          </a:bodyPr>
          <a:lstStyle/>
          <a:p>
            <a:r>
              <a:rPr lang="it-IT" sz="2400" b="1" dirty="0">
                <a:solidFill>
                  <a:srgbClr val="002060"/>
                </a:solidFill>
              </a:rPr>
              <a:t>ART. 5</a:t>
            </a:r>
          </a:p>
          <a:p>
            <a:r>
              <a:rPr lang="it-IT" sz="2400" b="1" dirty="0">
                <a:solidFill>
                  <a:srgbClr val="002060"/>
                </a:solidFill>
              </a:rPr>
              <a:t>(Assetto didattico)</a:t>
            </a:r>
          </a:p>
          <a:p>
            <a:endParaRPr lang="it-IT" sz="2000" dirty="0">
              <a:solidFill>
                <a:srgbClr val="000000"/>
              </a:solidFill>
            </a:endParaRPr>
          </a:p>
          <a:p>
            <a:r>
              <a:rPr lang="it-IT" sz="2400" dirty="0">
                <a:solidFill>
                  <a:srgbClr val="002060"/>
                </a:solidFill>
              </a:rPr>
              <a:t>L’assetto didattico dell’I.P. è caratterizzato:</a:t>
            </a:r>
          </a:p>
          <a:p>
            <a:endParaRPr lang="it-IT" sz="2400" dirty="0">
              <a:solidFill>
                <a:srgbClr val="002060"/>
              </a:solidFill>
            </a:endParaRPr>
          </a:p>
          <a:p>
            <a:pPr marL="342900" lvl="0" indent="-342900">
              <a:buFont typeface="Arial" panose="020B0604020202020204" pitchFamily="34" charset="0"/>
              <a:buChar char="•"/>
            </a:pPr>
            <a:r>
              <a:rPr lang="it-IT" sz="2400" b="1" dirty="0">
                <a:solidFill>
                  <a:srgbClr val="FF0000"/>
                </a:solidFill>
              </a:rPr>
              <a:t>Sistema tutoriale diffuso: </a:t>
            </a:r>
            <a:r>
              <a:rPr lang="it-IT" sz="2400" b="1" dirty="0">
                <a:solidFill>
                  <a:srgbClr val="002060"/>
                </a:solidFill>
                <a:effectLst>
                  <a:outerShdw blurRad="38100" dist="38100" dir="2700000" algn="tl">
                    <a:srgbClr val="000000">
                      <a:alpha val="43137"/>
                    </a:srgbClr>
                  </a:outerShdw>
                </a:effectLst>
              </a:rPr>
              <a:t>docenti tutor</a:t>
            </a:r>
            <a:r>
              <a:rPr lang="it-IT" sz="2400" dirty="0">
                <a:solidFill>
                  <a:srgbClr val="002060"/>
                </a:solidFill>
              </a:rPr>
              <a:t>, individuati all’interno del Consiglio di classe, </a:t>
            </a:r>
            <a:r>
              <a:rPr lang="it-IT" sz="2400" b="1" dirty="0">
                <a:solidFill>
                  <a:srgbClr val="FF0000"/>
                </a:solidFill>
              </a:rPr>
              <a:t>sostengono gli studenti nell’attuazione del PFI</a:t>
            </a:r>
            <a:r>
              <a:rPr lang="it-IT" sz="2400" dirty="0">
                <a:solidFill>
                  <a:srgbClr val="002060"/>
                </a:solidFill>
              </a:rPr>
              <a:t> e </a:t>
            </a:r>
            <a:r>
              <a:rPr lang="it-IT" sz="2400" b="1" dirty="0">
                <a:solidFill>
                  <a:srgbClr val="FF0000"/>
                </a:solidFill>
              </a:rPr>
              <a:t>accompagnano</a:t>
            </a:r>
            <a:r>
              <a:rPr lang="it-IT" sz="2400" dirty="0">
                <a:solidFill>
                  <a:srgbClr val="002060"/>
                </a:solidFill>
              </a:rPr>
              <a:t> ciascuna studentessa e ciascuno studente </a:t>
            </a:r>
            <a:r>
              <a:rPr lang="it-IT" sz="2400" b="1" dirty="0">
                <a:solidFill>
                  <a:srgbClr val="FF0000"/>
                </a:solidFill>
              </a:rPr>
              <a:t>nel</a:t>
            </a:r>
            <a:r>
              <a:rPr lang="it-IT" sz="2400" dirty="0">
                <a:solidFill>
                  <a:srgbClr val="002060"/>
                </a:solidFill>
              </a:rPr>
              <a:t> </a:t>
            </a:r>
            <a:r>
              <a:rPr lang="it-IT" sz="2400" b="1" dirty="0">
                <a:solidFill>
                  <a:srgbClr val="FF0000"/>
                </a:solidFill>
              </a:rPr>
              <a:t>processo di apprendimento personalizzato finalizzato alla progressiva maturazione delle competenze</a:t>
            </a:r>
            <a:r>
              <a:rPr lang="it-IT" sz="2400" dirty="0">
                <a:solidFill>
                  <a:srgbClr val="002060"/>
                </a:solidFill>
              </a:rPr>
              <a:t>.</a:t>
            </a:r>
          </a:p>
          <a:p>
            <a:pPr marL="342900" lvl="0" indent="-342900">
              <a:buFont typeface="Arial" panose="020B0604020202020204" pitchFamily="34" charset="0"/>
              <a:buChar char="•"/>
            </a:pPr>
            <a:endParaRPr lang="it-IT" sz="800" dirty="0">
              <a:solidFill>
                <a:srgbClr val="002060"/>
              </a:solidFill>
            </a:endParaRPr>
          </a:p>
          <a:p>
            <a:pPr marL="361950" lvl="0"/>
            <a:r>
              <a:rPr lang="it-IT" sz="2400" dirty="0">
                <a:solidFill>
                  <a:srgbClr val="002060"/>
                </a:solidFill>
              </a:rPr>
              <a:t>Il docente tutor </a:t>
            </a:r>
            <a:r>
              <a:rPr lang="it-IT" sz="2400" b="1" dirty="0">
                <a:solidFill>
                  <a:srgbClr val="FF0000"/>
                </a:solidFill>
              </a:rPr>
              <a:t>favorisce</a:t>
            </a:r>
            <a:r>
              <a:rPr lang="it-IT" sz="2400" dirty="0">
                <a:solidFill>
                  <a:srgbClr val="002060"/>
                </a:solidFill>
              </a:rPr>
              <a:t>, altresì, </a:t>
            </a:r>
            <a:r>
              <a:rPr lang="it-IT" sz="2400" b="1" dirty="0">
                <a:solidFill>
                  <a:srgbClr val="FF0000"/>
                </a:solidFill>
              </a:rPr>
              <a:t>la circolazione continua delle informazioni sullo stato di attuazione del P.F.I. </a:t>
            </a:r>
            <a:r>
              <a:rPr lang="it-IT" sz="2400" dirty="0">
                <a:solidFill>
                  <a:srgbClr val="002060"/>
                </a:solidFill>
              </a:rPr>
              <a:t>all’interno del consiglio di classe, al </a:t>
            </a:r>
            <a:r>
              <a:rPr lang="it-IT" sz="2400" b="1" dirty="0">
                <a:solidFill>
                  <a:srgbClr val="FF0000"/>
                </a:solidFill>
              </a:rPr>
              <a:t>fine di consentire il progressivo monitoraggio e l’eventuale adattamento del percorso formativo</a:t>
            </a:r>
            <a:r>
              <a:rPr lang="it-IT" sz="2400" dirty="0">
                <a:solidFill>
                  <a:srgbClr val="002060"/>
                </a:solidFill>
              </a:rPr>
              <a:t>.</a:t>
            </a:r>
          </a:p>
        </p:txBody>
      </p:sp>
    </p:spTree>
    <p:extLst>
      <p:ext uri="{BB962C8B-B14F-4D97-AF65-F5344CB8AC3E}">
        <p14:creationId xmlns:p14="http://schemas.microsoft.com/office/powerpoint/2010/main" xmlns="" val="235986950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r>
              <a:rPr lang="it-IT"/>
              <a:t>Prof. Gioacchino SOMMA</a:t>
            </a:r>
          </a:p>
        </p:txBody>
      </p:sp>
      <p:sp>
        <p:nvSpPr>
          <p:cNvPr id="3" name="CasellaDiTesto 2"/>
          <p:cNvSpPr txBox="1"/>
          <p:nvPr/>
        </p:nvSpPr>
        <p:spPr>
          <a:xfrm>
            <a:off x="767569" y="188640"/>
            <a:ext cx="7656834" cy="523220"/>
          </a:xfrm>
          <a:prstGeom prst="rect">
            <a:avLst/>
          </a:prstGeom>
          <a:noFill/>
        </p:spPr>
        <p:txBody>
          <a:bodyPr wrap="square" rtlCol="0">
            <a:spAutoFit/>
          </a:bodyPr>
          <a:lstStyle/>
          <a:p>
            <a:pPr algn="ctr"/>
            <a:r>
              <a:rPr lang="it-IT" sz="2800" b="1" dirty="0" err="1">
                <a:solidFill>
                  <a:srgbClr val="FF0000"/>
                </a:solidFill>
                <a:effectLst>
                  <a:outerShdw blurRad="38100" dist="38100" dir="2700000" algn="tl">
                    <a:srgbClr val="000000">
                      <a:alpha val="43137"/>
                    </a:srgbClr>
                  </a:outerShdw>
                </a:effectLst>
              </a:rPr>
              <a:t>D.Lgs.</a:t>
            </a:r>
            <a:r>
              <a:rPr lang="it-IT" sz="2800" b="1" dirty="0">
                <a:solidFill>
                  <a:srgbClr val="FF0000"/>
                </a:solidFill>
                <a:effectLst>
                  <a:outerShdw blurRad="38100" dist="38100" dir="2700000" algn="tl">
                    <a:srgbClr val="000000">
                      <a:alpha val="43137"/>
                    </a:srgbClr>
                  </a:outerShdw>
                </a:effectLst>
              </a:rPr>
              <a:t> 61/17</a:t>
            </a:r>
          </a:p>
        </p:txBody>
      </p:sp>
      <p:sp>
        <p:nvSpPr>
          <p:cNvPr id="4" name="Rettangolo 3"/>
          <p:cNvSpPr/>
          <p:nvPr/>
        </p:nvSpPr>
        <p:spPr>
          <a:xfrm>
            <a:off x="287735" y="836712"/>
            <a:ext cx="8640960" cy="4401205"/>
          </a:xfrm>
          <a:prstGeom prst="rect">
            <a:avLst/>
          </a:prstGeom>
        </p:spPr>
        <p:txBody>
          <a:bodyPr wrap="square">
            <a:spAutoFit/>
          </a:bodyPr>
          <a:lstStyle/>
          <a:p>
            <a:r>
              <a:rPr lang="it-IT" sz="2400" b="1" dirty="0">
                <a:solidFill>
                  <a:srgbClr val="002060"/>
                </a:solidFill>
              </a:rPr>
              <a:t>ART. 5</a:t>
            </a:r>
          </a:p>
          <a:p>
            <a:r>
              <a:rPr lang="it-IT" sz="2400" b="1" dirty="0">
                <a:solidFill>
                  <a:srgbClr val="002060"/>
                </a:solidFill>
              </a:rPr>
              <a:t>(Assetto didattico)</a:t>
            </a:r>
          </a:p>
          <a:p>
            <a:endParaRPr lang="it-IT" sz="2000" dirty="0">
              <a:solidFill>
                <a:srgbClr val="000000"/>
              </a:solidFill>
            </a:endParaRPr>
          </a:p>
          <a:p>
            <a:r>
              <a:rPr lang="it-IT" sz="2400" dirty="0">
                <a:solidFill>
                  <a:srgbClr val="002060"/>
                </a:solidFill>
              </a:rPr>
              <a:t>L’assetto didattico dell’I.P. è caratterizzato:</a:t>
            </a:r>
          </a:p>
          <a:p>
            <a:endParaRPr lang="it-IT" sz="2400" dirty="0">
              <a:solidFill>
                <a:srgbClr val="002060"/>
              </a:solidFill>
            </a:endParaRPr>
          </a:p>
          <a:p>
            <a:pPr marL="342900" indent="-342900">
              <a:buFont typeface="Arial" panose="020B0604020202020204" pitchFamily="34" charset="0"/>
              <a:buChar char="•"/>
            </a:pPr>
            <a:r>
              <a:rPr lang="it-IT" sz="2400" b="1" dirty="0">
                <a:solidFill>
                  <a:srgbClr val="FF0000"/>
                </a:solidFill>
              </a:rPr>
              <a:t>Aggregazione delle discipline all’interno degli assi culturali</a:t>
            </a:r>
            <a:r>
              <a:rPr lang="it-IT" sz="2400" dirty="0">
                <a:solidFill>
                  <a:srgbClr val="002060"/>
                </a:solidFill>
              </a:rPr>
              <a:t>:</a:t>
            </a:r>
          </a:p>
          <a:p>
            <a:pPr marL="342900" indent="-342900">
              <a:buFont typeface="Symbol" panose="05050102010706020507" pitchFamily="18" charset="2"/>
              <a:buChar char=""/>
            </a:pPr>
            <a:r>
              <a:rPr lang="it-IT" sz="2400" dirty="0">
                <a:solidFill>
                  <a:srgbClr val="002060"/>
                </a:solidFill>
              </a:rPr>
              <a:t>BIENNIO: Area di istruzione generale e area di indirizzo;</a:t>
            </a:r>
          </a:p>
          <a:p>
            <a:pPr marL="342900" indent="-342900">
              <a:buFont typeface="Symbol" panose="05050102010706020507" pitchFamily="18" charset="2"/>
              <a:buChar char=""/>
            </a:pPr>
            <a:r>
              <a:rPr lang="it-IT" sz="2400" dirty="0">
                <a:solidFill>
                  <a:srgbClr val="002060"/>
                </a:solidFill>
              </a:rPr>
              <a:t>TRIENNIO: Area di istruzione generale.</a:t>
            </a:r>
          </a:p>
          <a:p>
            <a:pPr marL="342900" indent="-342900">
              <a:buFontTx/>
              <a:buChar char="-"/>
            </a:pPr>
            <a:endParaRPr lang="it-IT" sz="1000" dirty="0">
              <a:solidFill>
                <a:srgbClr val="002060"/>
              </a:solidFill>
            </a:endParaRPr>
          </a:p>
          <a:p>
            <a:pPr marL="342900" indent="-342900">
              <a:buFont typeface="Arial" panose="020B0604020202020204" pitchFamily="34" charset="0"/>
              <a:buChar char="•"/>
            </a:pPr>
            <a:r>
              <a:rPr lang="it-IT" sz="2400" b="1" dirty="0">
                <a:solidFill>
                  <a:srgbClr val="FF0000"/>
                </a:solidFill>
              </a:rPr>
              <a:t>Utilizzo prevalente di metodologie didattiche per l’apprendimento attraverso esperienze laboratoriali e in contesti operativi.</a:t>
            </a:r>
          </a:p>
        </p:txBody>
      </p:sp>
    </p:spTree>
    <p:extLst>
      <p:ext uri="{BB962C8B-B14F-4D97-AF65-F5344CB8AC3E}">
        <p14:creationId xmlns:p14="http://schemas.microsoft.com/office/powerpoint/2010/main" xmlns="" val="2998692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r>
              <a:rPr lang="it-IT"/>
              <a:t>Prof. Gioacchino SOMMA</a:t>
            </a:r>
          </a:p>
        </p:txBody>
      </p:sp>
      <p:sp>
        <p:nvSpPr>
          <p:cNvPr id="3" name="CasellaDiTesto 2"/>
          <p:cNvSpPr txBox="1"/>
          <p:nvPr/>
        </p:nvSpPr>
        <p:spPr>
          <a:xfrm>
            <a:off x="767569" y="188640"/>
            <a:ext cx="7656834" cy="523220"/>
          </a:xfrm>
          <a:prstGeom prst="rect">
            <a:avLst/>
          </a:prstGeom>
          <a:noFill/>
        </p:spPr>
        <p:txBody>
          <a:bodyPr wrap="square" rtlCol="0">
            <a:spAutoFit/>
          </a:bodyPr>
          <a:lstStyle/>
          <a:p>
            <a:pPr algn="ctr"/>
            <a:r>
              <a:rPr lang="it-IT" sz="2800" b="1" dirty="0" err="1">
                <a:solidFill>
                  <a:srgbClr val="FF0000"/>
                </a:solidFill>
                <a:effectLst>
                  <a:outerShdw blurRad="38100" dist="38100" dir="2700000" algn="tl">
                    <a:srgbClr val="000000">
                      <a:alpha val="43137"/>
                    </a:srgbClr>
                  </a:outerShdw>
                </a:effectLst>
              </a:rPr>
              <a:t>D.Lgs.</a:t>
            </a:r>
            <a:r>
              <a:rPr lang="it-IT" sz="2800" b="1" dirty="0">
                <a:solidFill>
                  <a:srgbClr val="FF0000"/>
                </a:solidFill>
                <a:effectLst>
                  <a:outerShdw blurRad="38100" dist="38100" dir="2700000" algn="tl">
                    <a:srgbClr val="000000">
                      <a:alpha val="43137"/>
                    </a:srgbClr>
                  </a:outerShdw>
                </a:effectLst>
              </a:rPr>
              <a:t> 61/17</a:t>
            </a:r>
          </a:p>
        </p:txBody>
      </p:sp>
      <p:sp>
        <p:nvSpPr>
          <p:cNvPr id="4" name="Rettangolo 3"/>
          <p:cNvSpPr/>
          <p:nvPr/>
        </p:nvSpPr>
        <p:spPr>
          <a:xfrm>
            <a:off x="287735" y="836712"/>
            <a:ext cx="8640960" cy="5724644"/>
          </a:xfrm>
          <a:prstGeom prst="rect">
            <a:avLst/>
          </a:prstGeom>
        </p:spPr>
        <p:txBody>
          <a:bodyPr wrap="square">
            <a:spAutoFit/>
          </a:bodyPr>
          <a:lstStyle/>
          <a:p>
            <a:r>
              <a:rPr lang="it-IT" sz="2400" b="1" dirty="0">
                <a:solidFill>
                  <a:srgbClr val="002060"/>
                </a:solidFill>
              </a:rPr>
              <a:t>ART. 5</a:t>
            </a:r>
          </a:p>
          <a:p>
            <a:r>
              <a:rPr lang="it-IT" sz="2400" b="1" dirty="0">
                <a:solidFill>
                  <a:srgbClr val="002060"/>
                </a:solidFill>
              </a:rPr>
              <a:t>(Assetto didattico)</a:t>
            </a:r>
          </a:p>
          <a:p>
            <a:endParaRPr lang="it-IT" sz="2000" dirty="0">
              <a:solidFill>
                <a:srgbClr val="000000"/>
              </a:solidFill>
            </a:endParaRPr>
          </a:p>
          <a:p>
            <a:r>
              <a:rPr lang="it-IT" sz="2400" dirty="0">
                <a:solidFill>
                  <a:srgbClr val="002060"/>
                </a:solidFill>
              </a:rPr>
              <a:t>L’assetto didattico dell’I.P. è caratterizzato:</a:t>
            </a:r>
          </a:p>
          <a:p>
            <a:endParaRPr lang="it-IT" sz="2400" dirty="0">
              <a:solidFill>
                <a:srgbClr val="002060"/>
              </a:solidFill>
            </a:endParaRPr>
          </a:p>
          <a:p>
            <a:pPr marL="342900" indent="-342900">
              <a:buFont typeface="Arial" panose="020B0604020202020204" pitchFamily="34" charset="0"/>
              <a:buChar char="•"/>
            </a:pPr>
            <a:r>
              <a:rPr lang="it-IT" sz="2400" b="1" dirty="0">
                <a:solidFill>
                  <a:srgbClr val="FF0000"/>
                </a:solidFill>
              </a:rPr>
              <a:t>Attivazione di percorsi di alternanza scuola-lavoro</a:t>
            </a:r>
            <a:r>
              <a:rPr lang="it-IT" sz="2400" dirty="0">
                <a:solidFill>
                  <a:srgbClr val="002060"/>
                </a:solidFill>
              </a:rPr>
              <a:t>, sin dalla seconda classe del biennio e di </a:t>
            </a:r>
            <a:r>
              <a:rPr lang="it-IT" sz="2400" b="1" dirty="0">
                <a:solidFill>
                  <a:srgbClr val="FF0000"/>
                </a:solidFill>
              </a:rPr>
              <a:t>percorsi di apprendistato </a:t>
            </a:r>
            <a:r>
              <a:rPr lang="it-IT" sz="2400" dirty="0">
                <a:solidFill>
                  <a:srgbClr val="002060"/>
                </a:solidFill>
              </a:rPr>
              <a:t>nel quarto e quinto anno</a:t>
            </a:r>
          </a:p>
          <a:p>
            <a:pPr marL="342900" indent="-342900">
              <a:buFont typeface="Arial" panose="020B0604020202020204" pitchFamily="34" charset="0"/>
              <a:buChar char="•"/>
            </a:pPr>
            <a:endParaRPr lang="it-IT" sz="1000" dirty="0">
              <a:solidFill>
                <a:srgbClr val="002060"/>
              </a:solidFill>
            </a:endParaRPr>
          </a:p>
          <a:p>
            <a:pPr marL="342900" indent="-342900">
              <a:buFont typeface="Arial" panose="020B0604020202020204" pitchFamily="34" charset="0"/>
              <a:buChar char="•"/>
            </a:pPr>
            <a:r>
              <a:rPr lang="it-IT" sz="2400" dirty="0">
                <a:solidFill>
                  <a:srgbClr val="002060"/>
                </a:solidFill>
              </a:rPr>
              <a:t>Organizzazione dei percorsi per </a:t>
            </a:r>
            <a:r>
              <a:rPr lang="it-IT" sz="2400" b="1" dirty="0">
                <a:solidFill>
                  <a:srgbClr val="FF0000"/>
                </a:solidFill>
              </a:rPr>
              <a:t>unità di apprendimento (</a:t>
            </a:r>
            <a:r>
              <a:rPr lang="it-IT" sz="2400" b="1" dirty="0" err="1">
                <a:solidFill>
                  <a:srgbClr val="FF0000"/>
                </a:solidFill>
              </a:rPr>
              <a:t>UdA</a:t>
            </a:r>
            <a:r>
              <a:rPr lang="it-IT" sz="2400" b="1" dirty="0">
                <a:solidFill>
                  <a:srgbClr val="FF0000"/>
                </a:solidFill>
              </a:rPr>
              <a:t>) </a:t>
            </a:r>
            <a:r>
              <a:rPr lang="it-IT" sz="2400" dirty="0">
                <a:solidFill>
                  <a:srgbClr val="002060"/>
                </a:solidFill>
              </a:rPr>
              <a:t>(</a:t>
            </a:r>
            <a:r>
              <a:rPr lang="it-IT" sz="2400" i="1" dirty="0">
                <a:solidFill>
                  <a:srgbClr val="002060"/>
                </a:solidFill>
              </a:rPr>
              <a:t>sono riferimento per certificare competenze acquisite anche ai fini dei passaggi da un percorso ad un altro</a:t>
            </a:r>
            <a:r>
              <a:rPr lang="it-IT" sz="2400" dirty="0">
                <a:solidFill>
                  <a:srgbClr val="002060"/>
                </a:solidFill>
              </a:rPr>
              <a:t>)</a:t>
            </a:r>
          </a:p>
          <a:p>
            <a:pPr marL="342900" indent="-342900">
              <a:buFont typeface="Arial" panose="020B0604020202020204" pitchFamily="34" charset="0"/>
              <a:buChar char="•"/>
            </a:pPr>
            <a:endParaRPr lang="it-IT" sz="1000" b="1" dirty="0">
              <a:solidFill>
                <a:srgbClr val="FF0000"/>
              </a:solidFill>
            </a:endParaRPr>
          </a:p>
          <a:p>
            <a:pPr marL="342900" indent="-342900">
              <a:buFont typeface="Arial" panose="020B0604020202020204" pitchFamily="34" charset="0"/>
              <a:buChar char="•"/>
            </a:pPr>
            <a:r>
              <a:rPr lang="it-IT" sz="2400" b="1" dirty="0">
                <a:solidFill>
                  <a:srgbClr val="FF0000"/>
                </a:solidFill>
              </a:rPr>
              <a:t>Certificazione delle competenze effettuata, nel corso del biennio, </a:t>
            </a:r>
            <a:r>
              <a:rPr lang="it-IT" sz="2400" dirty="0">
                <a:solidFill>
                  <a:srgbClr val="002060"/>
                </a:solidFill>
              </a:rPr>
              <a:t>che è effettuata nel corso del biennio, con riferimento alle unità di apprendimento, </a:t>
            </a:r>
            <a:r>
              <a:rPr lang="it-IT" sz="2400" b="1" dirty="0">
                <a:solidFill>
                  <a:srgbClr val="002060"/>
                </a:solidFill>
              </a:rPr>
              <a:t>secondo un modello MIUR</a:t>
            </a:r>
          </a:p>
        </p:txBody>
      </p:sp>
    </p:spTree>
    <p:extLst>
      <p:ext uri="{BB962C8B-B14F-4D97-AF65-F5344CB8AC3E}">
        <p14:creationId xmlns:p14="http://schemas.microsoft.com/office/powerpoint/2010/main" xmlns="" val="36109924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p:cNvSpPr>
            <a:spLocks noGrp="1"/>
          </p:cNvSpPr>
          <p:nvPr>
            <p:ph type="ftr" sz="quarter" idx="11"/>
          </p:nvPr>
        </p:nvSpPr>
        <p:spPr/>
        <p:txBody>
          <a:bodyPr/>
          <a:lstStyle/>
          <a:p>
            <a:r>
              <a:rPr lang="it-IT">
                <a:solidFill>
                  <a:prstClr val="black">
                    <a:tint val="75000"/>
                  </a:prstClr>
                </a:solidFill>
              </a:rPr>
              <a:t>Prof. Gioacchino SOMMA</a:t>
            </a:r>
          </a:p>
        </p:txBody>
      </p:sp>
      <p:sp>
        <p:nvSpPr>
          <p:cNvPr id="5" name="CasellaDiTesto 4"/>
          <p:cNvSpPr txBox="1"/>
          <p:nvPr/>
        </p:nvSpPr>
        <p:spPr>
          <a:xfrm>
            <a:off x="767569" y="188640"/>
            <a:ext cx="7656834" cy="523220"/>
          </a:xfrm>
          <a:prstGeom prst="rect">
            <a:avLst/>
          </a:prstGeom>
          <a:noFill/>
        </p:spPr>
        <p:txBody>
          <a:bodyPr wrap="square" rtlCol="0">
            <a:spAutoFit/>
          </a:bodyPr>
          <a:lstStyle/>
          <a:p>
            <a:pPr algn="ctr"/>
            <a:r>
              <a:rPr lang="it-IT" sz="2800" b="1" dirty="0" err="1">
                <a:solidFill>
                  <a:srgbClr val="FF0000"/>
                </a:solidFill>
                <a:effectLst>
                  <a:outerShdw blurRad="38100" dist="38100" dir="2700000" algn="tl">
                    <a:srgbClr val="000000">
                      <a:alpha val="43137"/>
                    </a:srgbClr>
                  </a:outerShdw>
                </a:effectLst>
              </a:rPr>
              <a:t>D.Lgs.</a:t>
            </a:r>
            <a:r>
              <a:rPr lang="it-IT" sz="2800" b="1" dirty="0">
                <a:solidFill>
                  <a:srgbClr val="FF0000"/>
                </a:solidFill>
                <a:effectLst>
                  <a:outerShdw blurRad="38100" dist="38100" dir="2700000" algn="tl">
                    <a:srgbClr val="000000">
                      <a:alpha val="43137"/>
                    </a:srgbClr>
                  </a:outerShdw>
                </a:effectLst>
              </a:rPr>
              <a:t> 61/17</a:t>
            </a:r>
          </a:p>
        </p:txBody>
      </p:sp>
      <p:sp>
        <p:nvSpPr>
          <p:cNvPr id="6" name="Rettangolo 5"/>
          <p:cNvSpPr/>
          <p:nvPr/>
        </p:nvSpPr>
        <p:spPr>
          <a:xfrm>
            <a:off x="284659" y="1052736"/>
            <a:ext cx="8640960" cy="5570756"/>
          </a:xfrm>
          <a:prstGeom prst="rect">
            <a:avLst/>
          </a:prstGeom>
        </p:spPr>
        <p:txBody>
          <a:bodyPr wrap="square">
            <a:spAutoFit/>
          </a:bodyPr>
          <a:lstStyle/>
          <a:p>
            <a:pPr algn="ctr"/>
            <a:r>
              <a:rPr lang="it-IT" sz="3600" b="1" dirty="0">
                <a:solidFill>
                  <a:srgbClr val="002060"/>
                </a:solidFill>
              </a:rPr>
              <a:t>Progettazione interdisciplinare per </a:t>
            </a:r>
          </a:p>
          <a:p>
            <a:pPr algn="ctr"/>
            <a:r>
              <a:rPr lang="it-IT" sz="3600" b="1" dirty="0">
                <a:solidFill>
                  <a:srgbClr val="002060"/>
                </a:solidFill>
              </a:rPr>
              <a:t>Assi culturali e per competenze</a:t>
            </a:r>
          </a:p>
          <a:p>
            <a:endParaRPr lang="it-IT" sz="1000" dirty="0">
              <a:solidFill>
                <a:srgbClr val="002060"/>
              </a:solidFill>
            </a:endParaRPr>
          </a:p>
          <a:p>
            <a:r>
              <a:rPr lang="it-IT" sz="2400" dirty="0">
                <a:solidFill>
                  <a:srgbClr val="002060"/>
                </a:solidFill>
              </a:rPr>
              <a:t>Il Regolamento </a:t>
            </a:r>
            <a:r>
              <a:rPr lang="it-IT" sz="2400" b="1" dirty="0">
                <a:solidFill>
                  <a:srgbClr val="FF0000"/>
                </a:solidFill>
              </a:rPr>
              <a:t>non definisce contenuti didattici per singola disciplina </a:t>
            </a:r>
            <a:r>
              <a:rPr lang="it-IT" sz="2400" dirty="0">
                <a:solidFill>
                  <a:srgbClr val="002060"/>
                </a:solidFill>
              </a:rPr>
              <a:t>ma individua i risultati di apprendimento per ciascun profilo unitario, declinati in termini di competenze, abilità e conoscenze, per </a:t>
            </a:r>
            <a:r>
              <a:rPr lang="it-IT" sz="2400" b="1" dirty="0">
                <a:solidFill>
                  <a:srgbClr val="FF0000"/>
                </a:solidFill>
              </a:rPr>
              <a:t>rendere effettiva l’integrazione disciplinare </a:t>
            </a:r>
            <a:r>
              <a:rPr lang="it-IT" sz="2400" dirty="0">
                <a:solidFill>
                  <a:srgbClr val="002060"/>
                </a:solidFill>
              </a:rPr>
              <a:t>all’interno degli Assi e tra Assi.</a:t>
            </a:r>
          </a:p>
          <a:p>
            <a:endParaRPr lang="it-IT" sz="1000" dirty="0">
              <a:solidFill>
                <a:srgbClr val="002060"/>
              </a:solidFill>
            </a:endParaRPr>
          </a:p>
          <a:p>
            <a:r>
              <a:rPr lang="it-IT" sz="2400" dirty="0">
                <a:solidFill>
                  <a:srgbClr val="002060"/>
                </a:solidFill>
              </a:rPr>
              <a:t>Per questo è necessario:</a:t>
            </a:r>
          </a:p>
          <a:p>
            <a:pPr marL="342900" indent="-342900">
              <a:buFont typeface="Arial" panose="020B0604020202020204" pitchFamily="34" charset="0"/>
              <a:buChar char="•"/>
            </a:pPr>
            <a:r>
              <a:rPr lang="it-IT" sz="2400" b="1" dirty="0">
                <a:solidFill>
                  <a:srgbClr val="FF0000"/>
                </a:solidFill>
              </a:rPr>
              <a:t>Individuare gli insegnamenti, le attività ed i nuclei fondanti delle discipline</a:t>
            </a:r>
            <a:r>
              <a:rPr lang="it-IT" sz="2400" dirty="0">
                <a:solidFill>
                  <a:srgbClr val="002060"/>
                </a:solidFill>
              </a:rPr>
              <a:t> che concorrono all’acquisizione delle diverse competenze</a:t>
            </a:r>
          </a:p>
          <a:p>
            <a:pPr marL="342900" indent="-342900">
              <a:buFont typeface="Arial" panose="020B0604020202020204" pitchFamily="34" charset="0"/>
              <a:buChar char="•"/>
            </a:pPr>
            <a:r>
              <a:rPr lang="it-IT" sz="2400" b="1" dirty="0">
                <a:solidFill>
                  <a:srgbClr val="FF0000"/>
                </a:solidFill>
              </a:rPr>
              <a:t>Strutturare le UDA </a:t>
            </a:r>
            <a:r>
              <a:rPr lang="it-IT" sz="2400" dirty="0">
                <a:solidFill>
                  <a:srgbClr val="002060"/>
                </a:solidFill>
              </a:rPr>
              <a:t>che permettano di conseguire e attestare i risultati di apprendimento in esito ai percorsi</a:t>
            </a:r>
          </a:p>
        </p:txBody>
      </p:sp>
    </p:spTree>
    <p:extLst>
      <p:ext uri="{BB962C8B-B14F-4D97-AF65-F5344CB8AC3E}">
        <p14:creationId xmlns:p14="http://schemas.microsoft.com/office/powerpoint/2010/main" xmlns="" val="347838409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p:cNvSpPr>
            <a:spLocks noGrp="1"/>
          </p:cNvSpPr>
          <p:nvPr>
            <p:ph type="ftr" sz="quarter" idx="11"/>
          </p:nvPr>
        </p:nvSpPr>
        <p:spPr/>
        <p:txBody>
          <a:bodyPr/>
          <a:lstStyle/>
          <a:p>
            <a:r>
              <a:rPr lang="it-IT">
                <a:solidFill>
                  <a:prstClr val="black">
                    <a:tint val="75000"/>
                  </a:prstClr>
                </a:solidFill>
              </a:rPr>
              <a:t>Prof. Gioacchino SOMMA</a:t>
            </a:r>
          </a:p>
        </p:txBody>
      </p:sp>
      <p:sp>
        <p:nvSpPr>
          <p:cNvPr id="5" name="CasellaDiTesto 4"/>
          <p:cNvSpPr txBox="1"/>
          <p:nvPr/>
        </p:nvSpPr>
        <p:spPr>
          <a:xfrm>
            <a:off x="767569" y="188640"/>
            <a:ext cx="7656834" cy="523220"/>
          </a:xfrm>
          <a:prstGeom prst="rect">
            <a:avLst/>
          </a:prstGeom>
          <a:noFill/>
        </p:spPr>
        <p:txBody>
          <a:bodyPr wrap="square" rtlCol="0">
            <a:spAutoFit/>
          </a:bodyPr>
          <a:lstStyle/>
          <a:p>
            <a:pPr algn="ctr"/>
            <a:r>
              <a:rPr lang="it-IT" sz="2800" b="1" dirty="0" err="1">
                <a:solidFill>
                  <a:srgbClr val="FF0000"/>
                </a:solidFill>
                <a:effectLst>
                  <a:outerShdw blurRad="38100" dist="38100" dir="2700000" algn="tl">
                    <a:srgbClr val="000000">
                      <a:alpha val="43137"/>
                    </a:srgbClr>
                  </a:outerShdw>
                </a:effectLst>
              </a:rPr>
              <a:t>D.Lgs.</a:t>
            </a:r>
            <a:r>
              <a:rPr lang="it-IT" sz="2800" b="1" dirty="0">
                <a:solidFill>
                  <a:srgbClr val="FF0000"/>
                </a:solidFill>
                <a:effectLst>
                  <a:outerShdw blurRad="38100" dist="38100" dir="2700000" algn="tl">
                    <a:srgbClr val="000000">
                      <a:alpha val="43137"/>
                    </a:srgbClr>
                  </a:outerShdw>
                </a:effectLst>
              </a:rPr>
              <a:t> 61/17</a:t>
            </a:r>
          </a:p>
        </p:txBody>
      </p:sp>
      <p:sp>
        <p:nvSpPr>
          <p:cNvPr id="6" name="Rettangolo 5"/>
          <p:cNvSpPr/>
          <p:nvPr/>
        </p:nvSpPr>
        <p:spPr>
          <a:xfrm>
            <a:off x="284659" y="1052736"/>
            <a:ext cx="8640960" cy="5078313"/>
          </a:xfrm>
          <a:prstGeom prst="rect">
            <a:avLst/>
          </a:prstGeom>
        </p:spPr>
        <p:txBody>
          <a:bodyPr wrap="square">
            <a:spAutoFit/>
          </a:bodyPr>
          <a:lstStyle/>
          <a:p>
            <a:pPr algn="ctr"/>
            <a:r>
              <a:rPr lang="it-IT" sz="3600" b="1" dirty="0">
                <a:solidFill>
                  <a:srgbClr val="002060"/>
                </a:solidFill>
              </a:rPr>
              <a:t>UNITÀ DI APPRENDIMENTO (</a:t>
            </a:r>
            <a:r>
              <a:rPr lang="it-IT" sz="3600" b="1" dirty="0" err="1">
                <a:solidFill>
                  <a:srgbClr val="002060"/>
                </a:solidFill>
              </a:rPr>
              <a:t>UdA</a:t>
            </a:r>
            <a:r>
              <a:rPr lang="it-IT" sz="3600" b="1" dirty="0">
                <a:solidFill>
                  <a:srgbClr val="002060"/>
                </a:solidFill>
              </a:rPr>
              <a:t>)</a:t>
            </a:r>
          </a:p>
          <a:p>
            <a:endParaRPr lang="it-IT" sz="2400" dirty="0">
              <a:solidFill>
                <a:srgbClr val="002060"/>
              </a:solidFill>
            </a:endParaRPr>
          </a:p>
          <a:p>
            <a:pPr marL="342900" indent="-342900">
              <a:buFont typeface="Arial" panose="020B0604020202020204" pitchFamily="34" charset="0"/>
              <a:buChar char="•"/>
            </a:pPr>
            <a:r>
              <a:rPr lang="it-IT" sz="2400" b="1" i="1" dirty="0">
                <a:solidFill>
                  <a:srgbClr val="002060"/>
                </a:solidFill>
              </a:rPr>
              <a:t>“unità di apprendimento (</a:t>
            </a:r>
            <a:r>
              <a:rPr lang="it-IT" sz="2400" b="1" i="1" dirty="0" err="1">
                <a:solidFill>
                  <a:srgbClr val="002060"/>
                </a:solidFill>
              </a:rPr>
              <a:t>UdA</a:t>
            </a:r>
            <a:r>
              <a:rPr lang="it-IT" sz="2400" b="1" i="1" dirty="0">
                <a:solidFill>
                  <a:srgbClr val="002060"/>
                </a:solidFill>
              </a:rPr>
              <a:t>)”: </a:t>
            </a:r>
            <a:r>
              <a:rPr lang="it-IT" sz="2400" dirty="0">
                <a:solidFill>
                  <a:srgbClr val="002060"/>
                </a:solidFill>
              </a:rPr>
              <a:t>costituiscono un </a:t>
            </a:r>
            <a:r>
              <a:rPr lang="it-IT" sz="2400" b="1" dirty="0">
                <a:solidFill>
                  <a:srgbClr val="FF0000"/>
                </a:solidFill>
              </a:rPr>
              <a:t>insieme autonomamente significativo di competenze, abilità e conoscenze</a:t>
            </a:r>
            <a:r>
              <a:rPr lang="it-IT" sz="2400" dirty="0">
                <a:solidFill>
                  <a:srgbClr val="002060"/>
                </a:solidFill>
              </a:rPr>
              <a:t> in cui è organizzato il percorso formativo della studentessa e dello studente;</a:t>
            </a:r>
          </a:p>
          <a:p>
            <a:pPr marL="342900" indent="-342900">
              <a:buFont typeface="Arial" panose="020B0604020202020204" pitchFamily="34" charset="0"/>
              <a:buChar char="•"/>
            </a:pPr>
            <a:r>
              <a:rPr lang="it-IT" sz="2400" dirty="0">
                <a:solidFill>
                  <a:srgbClr val="002060"/>
                </a:solidFill>
              </a:rPr>
              <a:t>Costituisce il necessario </a:t>
            </a:r>
            <a:r>
              <a:rPr lang="it-IT" sz="2400" b="1" dirty="0">
                <a:solidFill>
                  <a:srgbClr val="FF0000"/>
                </a:solidFill>
              </a:rPr>
              <a:t>riferimento per la valutazione, la certificazione e il riconoscimento dei crediti</a:t>
            </a:r>
            <a:r>
              <a:rPr lang="it-IT" sz="2400" dirty="0">
                <a:solidFill>
                  <a:srgbClr val="002060"/>
                </a:solidFill>
              </a:rPr>
              <a:t>, soprattutto nel caso di passaggi ad altri percorsi di istruzione e formazione.</a:t>
            </a:r>
          </a:p>
          <a:p>
            <a:pPr marL="342900" indent="-342900">
              <a:buFont typeface="Arial" panose="020B0604020202020204" pitchFamily="34" charset="0"/>
              <a:buChar char="•"/>
            </a:pPr>
            <a:r>
              <a:rPr lang="it-IT" sz="2400" dirty="0">
                <a:solidFill>
                  <a:srgbClr val="002060"/>
                </a:solidFill>
              </a:rPr>
              <a:t>Le </a:t>
            </a:r>
            <a:r>
              <a:rPr lang="it-IT" sz="2400" b="1" dirty="0" err="1">
                <a:solidFill>
                  <a:srgbClr val="FF0000"/>
                </a:solidFill>
              </a:rPr>
              <a:t>UdA</a:t>
            </a:r>
            <a:r>
              <a:rPr lang="it-IT" sz="2400" b="1" dirty="0">
                <a:solidFill>
                  <a:srgbClr val="002060"/>
                </a:solidFill>
              </a:rPr>
              <a:t> </a:t>
            </a:r>
            <a:r>
              <a:rPr lang="it-IT" sz="2400" b="1" dirty="0">
                <a:solidFill>
                  <a:srgbClr val="FF0000"/>
                </a:solidFill>
              </a:rPr>
              <a:t>partono da obiettivi formativi adatti e significativi</a:t>
            </a:r>
            <a:r>
              <a:rPr lang="it-IT" sz="2400" dirty="0">
                <a:solidFill>
                  <a:srgbClr val="002060"/>
                </a:solidFill>
              </a:rPr>
              <a:t>, sviluppano appositi percorsi di metodo e di contenuto, tramite i quali si valuta il livello delle conoscenze e delle abilità acquisite e la misura in cui lo studente ha maturato le competenze attese.</a:t>
            </a:r>
          </a:p>
        </p:txBody>
      </p:sp>
    </p:spTree>
    <p:extLst>
      <p:ext uri="{BB962C8B-B14F-4D97-AF65-F5344CB8AC3E}">
        <p14:creationId xmlns:p14="http://schemas.microsoft.com/office/powerpoint/2010/main" xmlns="" val="32257890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p:cNvSpPr>
            <a:spLocks noGrp="1"/>
          </p:cNvSpPr>
          <p:nvPr>
            <p:ph type="ftr" sz="quarter" idx="11"/>
          </p:nvPr>
        </p:nvSpPr>
        <p:spPr/>
        <p:txBody>
          <a:bodyPr/>
          <a:lstStyle/>
          <a:p>
            <a:r>
              <a:rPr lang="it-IT"/>
              <a:t>Prof. Gioacchino SOMMA</a:t>
            </a:r>
          </a:p>
        </p:txBody>
      </p:sp>
      <p:sp>
        <p:nvSpPr>
          <p:cNvPr id="5" name="CasellaDiTesto 4"/>
          <p:cNvSpPr txBox="1"/>
          <p:nvPr/>
        </p:nvSpPr>
        <p:spPr>
          <a:xfrm>
            <a:off x="767569" y="188640"/>
            <a:ext cx="7656834" cy="523220"/>
          </a:xfrm>
          <a:prstGeom prst="rect">
            <a:avLst/>
          </a:prstGeom>
          <a:noFill/>
        </p:spPr>
        <p:txBody>
          <a:bodyPr wrap="square" rtlCol="0">
            <a:spAutoFit/>
          </a:bodyPr>
          <a:lstStyle/>
          <a:p>
            <a:pPr algn="ctr"/>
            <a:r>
              <a:rPr lang="it-IT" sz="2800" b="1" dirty="0" err="1">
                <a:solidFill>
                  <a:srgbClr val="FF0000"/>
                </a:solidFill>
                <a:effectLst>
                  <a:outerShdw blurRad="38100" dist="38100" dir="2700000" algn="tl">
                    <a:srgbClr val="000000">
                      <a:alpha val="43137"/>
                    </a:srgbClr>
                  </a:outerShdw>
                </a:effectLst>
              </a:rPr>
              <a:t>D.Lgs.</a:t>
            </a:r>
            <a:r>
              <a:rPr lang="it-IT" sz="2800" b="1" dirty="0">
                <a:solidFill>
                  <a:srgbClr val="FF0000"/>
                </a:solidFill>
                <a:effectLst>
                  <a:outerShdw blurRad="38100" dist="38100" dir="2700000" algn="tl">
                    <a:srgbClr val="000000">
                      <a:alpha val="43137"/>
                    </a:srgbClr>
                  </a:outerShdw>
                </a:effectLst>
              </a:rPr>
              <a:t> 61/17</a:t>
            </a:r>
          </a:p>
        </p:txBody>
      </p:sp>
      <p:sp>
        <p:nvSpPr>
          <p:cNvPr id="6" name="Rettangolo 5"/>
          <p:cNvSpPr/>
          <p:nvPr/>
        </p:nvSpPr>
        <p:spPr>
          <a:xfrm>
            <a:off x="287735" y="836712"/>
            <a:ext cx="8640960" cy="5632311"/>
          </a:xfrm>
          <a:prstGeom prst="rect">
            <a:avLst/>
          </a:prstGeom>
        </p:spPr>
        <p:txBody>
          <a:bodyPr wrap="square">
            <a:spAutoFit/>
          </a:bodyPr>
          <a:lstStyle/>
          <a:p>
            <a:r>
              <a:rPr lang="it-IT" sz="2400" b="1" dirty="0">
                <a:solidFill>
                  <a:srgbClr val="002060"/>
                </a:solidFill>
              </a:rPr>
              <a:t>ART. 1</a:t>
            </a:r>
          </a:p>
          <a:p>
            <a:r>
              <a:rPr lang="it-IT" sz="2400" b="1" dirty="0">
                <a:solidFill>
                  <a:srgbClr val="002060"/>
                </a:solidFill>
              </a:rPr>
              <a:t>(Oggetto, principi e finalità)</a:t>
            </a:r>
          </a:p>
          <a:p>
            <a:endParaRPr lang="it-IT" sz="2400" dirty="0">
              <a:solidFill>
                <a:srgbClr val="002060"/>
              </a:solidFill>
            </a:endParaRPr>
          </a:p>
          <a:p>
            <a:pPr marL="457200" indent="-457200" algn="just">
              <a:buFont typeface="+mj-lt"/>
              <a:buAutoNum type="arabicPeriod" startAt="3"/>
            </a:pPr>
            <a:r>
              <a:rPr lang="it-IT" sz="2400" dirty="0">
                <a:solidFill>
                  <a:srgbClr val="002060"/>
                </a:solidFill>
              </a:rPr>
              <a:t>Il modello didattico </a:t>
            </a:r>
            <a:r>
              <a:rPr lang="it-IT" sz="2400" dirty="0">
                <a:solidFill>
                  <a:srgbClr val="FF0000"/>
                </a:solidFill>
              </a:rPr>
              <a:t>è improntato al </a:t>
            </a:r>
            <a:r>
              <a:rPr lang="it-IT" sz="2400" b="1" dirty="0">
                <a:solidFill>
                  <a:srgbClr val="FF0000"/>
                </a:solidFill>
              </a:rPr>
              <a:t>principio della personalizzazione educativa </a:t>
            </a:r>
            <a:r>
              <a:rPr lang="it-IT" sz="2400" dirty="0">
                <a:solidFill>
                  <a:srgbClr val="002060"/>
                </a:solidFill>
              </a:rPr>
              <a:t>volta a consentire ad ogni studentessa e ad ogni studente di rafforzare e innalzare le proprie competenze per l'apprendimento permanente a partire dalle competenze chiave di cittadinanza, nonché di orientare il progetto di vita e di lavoro della studentessa e dello studente, anche per migliori prospettive di occupabilità. </a:t>
            </a:r>
            <a:r>
              <a:rPr lang="it-IT" sz="2400" b="1" dirty="0">
                <a:solidFill>
                  <a:srgbClr val="FF0000"/>
                </a:solidFill>
              </a:rPr>
              <a:t>Il modello didattico aggrega le discipline negli assi culturali </a:t>
            </a:r>
            <a:r>
              <a:rPr lang="it-IT" sz="2400" dirty="0">
                <a:solidFill>
                  <a:srgbClr val="002060"/>
                </a:solidFill>
              </a:rPr>
              <a:t>di cui al decreto adottato in attuazione dell'articolo l , comma 622, della legge 27 dicembre 2006, n. 296; il medesimo modello fa riferimento a </a:t>
            </a:r>
            <a:r>
              <a:rPr lang="it-IT" sz="2400" b="1" dirty="0">
                <a:solidFill>
                  <a:srgbClr val="FF0000"/>
                </a:solidFill>
              </a:rPr>
              <a:t>metodologie di apprendimento di tipo induttivo </a:t>
            </a:r>
            <a:r>
              <a:rPr lang="it-IT" sz="2400" dirty="0">
                <a:solidFill>
                  <a:srgbClr val="002060"/>
                </a:solidFill>
              </a:rPr>
              <a:t>ed è </a:t>
            </a:r>
            <a:r>
              <a:rPr lang="it-IT" sz="2400" b="1" dirty="0">
                <a:solidFill>
                  <a:srgbClr val="FF0000"/>
                </a:solidFill>
              </a:rPr>
              <a:t>organizzato per unità di apprendimento.</a:t>
            </a:r>
            <a:endParaRPr lang="it-IT" sz="2400" dirty="0">
              <a:solidFill>
                <a:srgbClr val="FF0000"/>
              </a:solidFill>
            </a:endParaRPr>
          </a:p>
        </p:txBody>
      </p:sp>
    </p:spTree>
    <p:extLst>
      <p:ext uri="{BB962C8B-B14F-4D97-AF65-F5344CB8AC3E}">
        <p14:creationId xmlns:p14="http://schemas.microsoft.com/office/powerpoint/2010/main" xmlns="" val="35943283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p:cNvSpPr>
            <a:spLocks noGrp="1"/>
          </p:cNvSpPr>
          <p:nvPr>
            <p:ph type="ftr" sz="quarter" idx="11"/>
          </p:nvPr>
        </p:nvSpPr>
        <p:spPr/>
        <p:txBody>
          <a:bodyPr/>
          <a:lstStyle/>
          <a:p>
            <a:r>
              <a:rPr lang="it-IT">
                <a:solidFill>
                  <a:prstClr val="black">
                    <a:tint val="75000"/>
                  </a:prstClr>
                </a:solidFill>
              </a:rPr>
              <a:t>Prof. Gioacchino SOMMA</a:t>
            </a:r>
          </a:p>
        </p:txBody>
      </p:sp>
      <p:sp>
        <p:nvSpPr>
          <p:cNvPr id="5" name="CasellaDiTesto 4"/>
          <p:cNvSpPr txBox="1"/>
          <p:nvPr/>
        </p:nvSpPr>
        <p:spPr>
          <a:xfrm>
            <a:off x="767569" y="188640"/>
            <a:ext cx="7656834" cy="523220"/>
          </a:xfrm>
          <a:prstGeom prst="rect">
            <a:avLst/>
          </a:prstGeom>
          <a:noFill/>
        </p:spPr>
        <p:txBody>
          <a:bodyPr wrap="square" rtlCol="0">
            <a:spAutoFit/>
          </a:bodyPr>
          <a:lstStyle/>
          <a:p>
            <a:pPr algn="ctr"/>
            <a:r>
              <a:rPr lang="it-IT" sz="2800" b="1" dirty="0" err="1">
                <a:solidFill>
                  <a:srgbClr val="FF0000"/>
                </a:solidFill>
                <a:effectLst>
                  <a:outerShdw blurRad="38100" dist="38100" dir="2700000" algn="tl">
                    <a:srgbClr val="000000">
                      <a:alpha val="43137"/>
                    </a:srgbClr>
                  </a:outerShdw>
                </a:effectLst>
              </a:rPr>
              <a:t>D.Lgs.</a:t>
            </a:r>
            <a:r>
              <a:rPr lang="it-IT" sz="2800" b="1" dirty="0">
                <a:solidFill>
                  <a:srgbClr val="FF0000"/>
                </a:solidFill>
                <a:effectLst>
                  <a:outerShdw blurRad="38100" dist="38100" dir="2700000" algn="tl">
                    <a:srgbClr val="000000">
                      <a:alpha val="43137"/>
                    </a:srgbClr>
                  </a:outerShdw>
                </a:effectLst>
              </a:rPr>
              <a:t> 61/17</a:t>
            </a:r>
          </a:p>
        </p:txBody>
      </p:sp>
      <p:sp>
        <p:nvSpPr>
          <p:cNvPr id="2" name="Rettangolo arrotondato 1"/>
          <p:cNvSpPr/>
          <p:nvPr/>
        </p:nvSpPr>
        <p:spPr>
          <a:xfrm>
            <a:off x="611560" y="2276872"/>
            <a:ext cx="1440160" cy="864096"/>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it-IT" sz="2400" b="1" dirty="0">
                <a:solidFill>
                  <a:schemeClr val="bg1"/>
                </a:solidFill>
                <a:effectLst>
                  <a:outerShdw blurRad="38100" dist="38100" dir="2700000" algn="tl">
                    <a:srgbClr val="000000">
                      <a:alpha val="43137"/>
                    </a:srgbClr>
                  </a:outerShdw>
                </a:effectLst>
              </a:rPr>
              <a:t>Le </a:t>
            </a:r>
            <a:r>
              <a:rPr lang="it-IT" sz="2400" b="1" dirty="0" err="1">
                <a:solidFill>
                  <a:schemeClr val="bg1"/>
                </a:solidFill>
                <a:effectLst>
                  <a:outerShdw blurRad="38100" dist="38100" dir="2700000" algn="tl">
                    <a:srgbClr val="000000">
                      <a:alpha val="43137"/>
                    </a:srgbClr>
                  </a:outerShdw>
                </a:effectLst>
              </a:rPr>
              <a:t>UdA</a:t>
            </a:r>
            <a:endParaRPr lang="it-IT" sz="2400" b="1" dirty="0">
              <a:solidFill>
                <a:schemeClr val="bg1"/>
              </a:solidFill>
              <a:effectLst>
                <a:outerShdw blurRad="38100" dist="38100" dir="2700000" algn="tl">
                  <a:srgbClr val="000000">
                    <a:alpha val="43137"/>
                  </a:srgbClr>
                </a:outerShdw>
              </a:effectLst>
            </a:endParaRPr>
          </a:p>
        </p:txBody>
      </p:sp>
      <p:sp>
        <p:nvSpPr>
          <p:cNvPr id="7" name="Rettangolo arrotondato 6"/>
          <p:cNvSpPr/>
          <p:nvPr/>
        </p:nvSpPr>
        <p:spPr>
          <a:xfrm>
            <a:off x="2123728" y="3429000"/>
            <a:ext cx="1440160" cy="86409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it-IT" sz="2400" b="1" dirty="0">
                <a:effectLst>
                  <a:outerShdw blurRad="38100" dist="38100" dir="2700000" algn="tl">
                    <a:srgbClr val="000000">
                      <a:alpha val="43137"/>
                    </a:srgbClr>
                  </a:outerShdw>
                </a:effectLst>
              </a:rPr>
              <a:t>P.F.I.</a:t>
            </a:r>
          </a:p>
        </p:txBody>
      </p:sp>
      <p:sp>
        <p:nvSpPr>
          <p:cNvPr id="8" name="Rettangolo arrotondato 7"/>
          <p:cNvSpPr/>
          <p:nvPr/>
        </p:nvSpPr>
        <p:spPr>
          <a:xfrm>
            <a:off x="3635896" y="4592668"/>
            <a:ext cx="2016224" cy="864096"/>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2400" b="1" dirty="0">
                <a:effectLst>
                  <a:outerShdw blurRad="38100" dist="38100" dir="2700000" algn="tl">
                    <a:srgbClr val="000000">
                      <a:alpha val="43137"/>
                    </a:srgbClr>
                  </a:outerShdw>
                </a:effectLst>
              </a:rPr>
              <a:t>Certificazione</a:t>
            </a:r>
          </a:p>
        </p:txBody>
      </p:sp>
      <p:sp>
        <p:nvSpPr>
          <p:cNvPr id="9" name="CasellaDiTesto 8"/>
          <p:cNvSpPr txBox="1"/>
          <p:nvPr/>
        </p:nvSpPr>
        <p:spPr>
          <a:xfrm>
            <a:off x="223317" y="861745"/>
            <a:ext cx="8745338" cy="523220"/>
          </a:xfrm>
          <a:prstGeom prst="rect">
            <a:avLst/>
          </a:prstGeom>
          <a:noFill/>
        </p:spPr>
        <p:txBody>
          <a:bodyPr wrap="square" rtlCol="0">
            <a:spAutoFit/>
          </a:bodyPr>
          <a:lstStyle/>
          <a:p>
            <a:pPr algn="ctr"/>
            <a:r>
              <a:rPr lang="it-IT" sz="2800" b="1" dirty="0">
                <a:solidFill>
                  <a:srgbClr val="002060"/>
                </a:solidFill>
                <a:effectLst>
                  <a:outerShdw blurRad="38100" dist="38100" dir="2700000" algn="tl">
                    <a:srgbClr val="000000">
                      <a:alpha val="43137"/>
                    </a:srgbClr>
                  </a:outerShdw>
                </a:effectLst>
              </a:rPr>
              <a:t>IL RUOLO DELLE </a:t>
            </a:r>
            <a:r>
              <a:rPr lang="it-IT" sz="2800" b="1" dirty="0" err="1">
                <a:solidFill>
                  <a:srgbClr val="002060"/>
                </a:solidFill>
                <a:effectLst>
                  <a:outerShdw blurRad="38100" dist="38100" dir="2700000" algn="tl">
                    <a:srgbClr val="000000">
                      <a:alpha val="43137"/>
                    </a:srgbClr>
                  </a:outerShdw>
                </a:effectLst>
              </a:rPr>
              <a:t>UdA</a:t>
            </a:r>
            <a:r>
              <a:rPr lang="it-IT" sz="2800" b="1" dirty="0">
                <a:solidFill>
                  <a:srgbClr val="002060"/>
                </a:solidFill>
                <a:effectLst>
                  <a:outerShdw blurRad="38100" dist="38100" dir="2700000" algn="tl">
                    <a:srgbClr val="000000">
                      <a:alpha val="43137"/>
                    </a:srgbClr>
                  </a:outerShdw>
                </a:effectLst>
              </a:rPr>
              <a:t> NELLA PROGETTAZIONE DIDATTICA</a:t>
            </a:r>
          </a:p>
        </p:txBody>
      </p:sp>
      <p:sp>
        <p:nvSpPr>
          <p:cNvPr id="4" name="CasellaDiTesto 3"/>
          <p:cNvSpPr txBox="1"/>
          <p:nvPr/>
        </p:nvSpPr>
        <p:spPr>
          <a:xfrm>
            <a:off x="2339752" y="2303522"/>
            <a:ext cx="2984698" cy="830997"/>
          </a:xfrm>
          <a:prstGeom prst="rect">
            <a:avLst/>
          </a:prstGeom>
          <a:noFill/>
        </p:spPr>
        <p:txBody>
          <a:bodyPr wrap="square" rtlCol="0">
            <a:spAutoFit/>
          </a:bodyPr>
          <a:lstStyle/>
          <a:p>
            <a:pPr marL="285750" indent="-285750">
              <a:buFont typeface="Arial" panose="020B0604020202020204" pitchFamily="34" charset="0"/>
              <a:buChar char="•"/>
            </a:pPr>
            <a:r>
              <a:rPr lang="it-IT" sz="2400" dirty="0"/>
              <a:t>Sono condizione irrinunciabile per </a:t>
            </a:r>
          </a:p>
        </p:txBody>
      </p:sp>
      <p:sp>
        <p:nvSpPr>
          <p:cNvPr id="10" name="CasellaDiTesto 9"/>
          <p:cNvSpPr txBox="1"/>
          <p:nvPr/>
        </p:nvSpPr>
        <p:spPr>
          <a:xfrm>
            <a:off x="3819152" y="3462099"/>
            <a:ext cx="3345135" cy="830997"/>
          </a:xfrm>
          <a:prstGeom prst="rect">
            <a:avLst/>
          </a:prstGeom>
          <a:noFill/>
        </p:spPr>
        <p:txBody>
          <a:bodyPr wrap="square" rtlCol="0">
            <a:spAutoFit/>
          </a:bodyPr>
          <a:lstStyle/>
          <a:p>
            <a:pPr marL="285750" indent="-285750">
              <a:buFont typeface="Arial" panose="020B0604020202020204" pitchFamily="34" charset="0"/>
              <a:buChar char="•"/>
            </a:pPr>
            <a:r>
              <a:rPr lang="it-IT" sz="2400" dirty="0"/>
              <a:t>la personalizzazione dei percorsi</a:t>
            </a:r>
          </a:p>
        </p:txBody>
      </p:sp>
      <p:sp>
        <p:nvSpPr>
          <p:cNvPr id="11" name="CasellaDiTesto 10"/>
          <p:cNvSpPr txBox="1"/>
          <p:nvPr/>
        </p:nvSpPr>
        <p:spPr>
          <a:xfrm>
            <a:off x="5868144" y="4609217"/>
            <a:ext cx="2984698" cy="830997"/>
          </a:xfrm>
          <a:prstGeom prst="rect">
            <a:avLst/>
          </a:prstGeom>
          <a:noFill/>
        </p:spPr>
        <p:txBody>
          <a:bodyPr wrap="square" rtlCol="0">
            <a:spAutoFit/>
          </a:bodyPr>
          <a:lstStyle/>
          <a:p>
            <a:pPr marL="285750" indent="-285750">
              <a:buFont typeface="Arial" panose="020B0604020202020204" pitchFamily="34" charset="0"/>
              <a:buChar char="•"/>
            </a:pPr>
            <a:r>
              <a:rPr lang="it-IT" sz="2400" dirty="0"/>
              <a:t>Il riconoscimento dei crediti</a:t>
            </a:r>
          </a:p>
        </p:txBody>
      </p:sp>
      <p:sp>
        <p:nvSpPr>
          <p:cNvPr id="12" name="Freccia angolare in su 11"/>
          <p:cNvSpPr/>
          <p:nvPr/>
        </p:nvSpPr>
        <p:spPr>
          <a:xfrm rot="5400000">
            <a:off x="1151620" y="3176972"/>
            <a:ext cx="864096" cy="936104"/>
          </a:xfrm>
          <a:prstGeom prst="bentUpArrow">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Freccia angolare in su 12"/>
          <p:cNvSpPr/>
          <p:nvPr/>
        </p:nvSpPr>
        <p:spPr>
          <a:xfrm rot="5400000">
            <a:off x="2668005" y="4302653"/>
            <a:ext cx="864096" cy="936104"/>
          </a:xfrm>
          <a:prstGeom prst="bentUpArrow">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xmlns="" val="72862026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p:cNvSpPr>
            <a:spLocks noGrp="1"/>
          </p:cNvSpPr>
          <p:nvPr>
            <p:ph type="ftr" sz="quarter" idx="11"/>
          </p:nvPr>
        </p:nvSpPr>
        <p:spPr/>
        <p:txBody>
          <a:bodyPr/>
          <a:lstStyle/>
          <a:p>
            <a:r>
              <a:rPr lang="it-IT">
                <a:solidFill>
                  <a:prstClr val="black">
                    <a:tint val="75000"/>
                  </a:prstClr>
                </a:solidFill>
              </a:rPr>
              <a:t>Prof. Gioacchino SOMMA</a:t>
            </a:r>
          </a:p>
        </p:txBody>
      </p:sp>
      <p:sp>
        <p:nvSpPr>
          <p:cNvPr id="5" name="CasellaDiTesto 4"/>
          <p:cNvSpPr txBox="1"/>
          <p:nvPr/>
        </p:nvSpPr>
        <p:spPr>
          <a:xfrm>
            <a:off x="767569" y="188640"/>
            <a:ext cx="7656834" cy="523220"/>
          </a:xfrm>
          <a:prstGeom prst="rect">
            <a:avLst/>
          </a:prstGeom>
          <a:noFill/>
        </p:spPr>
        <p:txBody>
          <a:bodyPr wrap="square" rtlCol="0">
            <a:spAutoFit/>
          </a:bodyPr>
          <a:lstStyle/>
          <a:p>
            <a:pPr algn="ctr"/>
            <a:r>
              <a:rPr lang="it-IT" sz="2800" b="1" dirty="0" err="1">
                <a:solidFill>
                  <a:srgbClr val="FF0000"/>
                </a:solidFill>
                <a:effectLst>
                  <a:outerShdw blurRad="38100" dist="38100" dir="2700000" algn="tl">
                    <a:srgbClr val="000000">
                      <a:alpha val="43137"/>
                    </a:srgbClr>
                  </a:outerShdw>
                </a:effectLst>
              </a:rPr>
              <a:t>D.Lgs.</a:t>
            </a:r>
            <a:r>
              <a:rPr lang="it-IT" sz="2800" b="1" dirty="0">
                <a:solidFill>
                  <a:srgbClr val="FF0000"/>
                </a:solidFill>
                <a:effectLst>
                  <a:outerShdw blurRad="38100" dist="38100" dir="2700000" algn="tl">
                    <a:srgbClr val="000000">
                      <a:alpha val="43137"/>
                    </a:srgbClr>
                  </a:outerShdw>
                </a:effectLst>
              </a:rPr>
              <a:t> 61/17</a:t>
            </a:r>
          </a:p>
        </p:txBody>
      </p:sp>
      <p:sp>
        <p:nvSpPr>
          <p:cNvPr id="9" name="CasellaDiTesto 8"/>
          <p:cNvSpPr txBox="1"/>
          <p:nvPr/>
        </p:nvSpPr>
        <p:spPr>
          <a:xfrm>
            <a:off x="771736" y="846535"/>
            <a:ext cx="7656834" cy="523220"/>
          </a:xfrm>
          <a:prstGeom prst="rect">
            <a:avLst/>
          </a:prstGeom>
          <a:noFill/>
        </p:spPr>
        <p:txBody>
          <a:bodyPr wrap="square" rtlCol="0">
            <a:spAutoFit/>
          </a:bodyPr>
          <a:lstStyle/>
          <a:p>
            <a:pPr algn="ctr"/>
            <a:r>
              <a:rPr lang="it-IT" sz="2800" b="1" dirty="0">
                <a:solidFill>
                  <a:srgbClr val="002060"/>
                </a:solidFill>
                <a:effectLst>
                  <a:outerShdw blurRad="38100" dist="38100" dir="2700000" algn="tl">
                    <a:srgbClr val="000000">
                      <a:alpha val="43137"/>
                    </a:srgbClr>
                  </a:outerShdw>
                </a:effectLst>
              </a:rPr>
              <a:t>CARATTERISTICHE DELLE </a:t>
            </a:r>
            <a:r>
              <a:rPr lang="it-IT" sz="2800" b="1" dirty="0" err="1">
                <a:solidFill>
                  <a:srgbClr val="002060"/>
                </a:solidFill>
                <a:effectLst>
                  <a:outerShdw blurRad="38100" dist="38100" dir="2700000" algn="tl">
                    <a:srgbClr val="000000">
                      <a:alpha val="43137"/>
                    </a:srgbClr>
                  </a:outerShdw>
                </a:effectLst>
              </a:rPr>
              <a:t>UdA</a:t>
            </a:r>
            <a:endParaRPr lang="it-IT" sz="2800" b="1" dirty="0">
              <a:solidFill>
                <a:srgbClr val="002060"/>
              </a:solidFill>
              <a:effectLst>
                <a:outerShdw blurRad="38100" dist="38100" dir="2700000" algn="tl">
                  <a:srgbClr val="000000">
                    <a:alpha val="43137"/>
                  </a:srgbClr>
                </a:outerShdw>
              </a:effectLst>
            </a:endParaRPr>
          </a:p>
        </p:txBody>
      </p:sp>
      <p:graphicFrame>
        <p:nvGraphicFramePr>
          <p:cNvPr id="6" name="Diagramma 5"/>
          <p:cNvGraphicFramePr/>
          <p:nvPr>
            <p:extLst>
              <p:ext uri="{D42A27DB-BD31-4B8C-83A1-F6EECF244321}">
                <p14:modId xmlns:p14="http://schemas.microsoft.com/office/powerpoint/2010/main" xmlns="" val="1549341866"/>
              </p:ext>
            </p:extLst>
          </p:nvPr>
        </p:nvGraphicFramePr>
        <p:xfrm>
          <a:off x="918576" y="1484784"/>
          <a:ext cx="7354819" cy="50841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409337905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r>
              <a:rPr lang="it-IT">
                <a:solidFill>
                  <a:prstClr val="black">
                    <a:tint val="75000"/>
                  </a:prstClr>
                </a:solidFill>
              </a:rPr>
              <a:t>Prof. Gioacchino SOMMA</a:t>
            </a:r>
          </a:p>
        </p:txBody>
      </p:sp>
      <p:pic>
        <p:nvPicPr>
          <p:cNvPr id="1026" name="Picture 2"/>
          <p:cNvPicPr>
            <a:picLocks noChangeAspect="1" noChangeArrowheads="1"/>
          </p:cNvPicPr>
          <p:nvPr/>
        </p:nvPicPr>
        <p:blipFill rotWithShape="1">
          <a:blip r:embed="rId2" cstate="email">
            <a:extLst>
              <a:ext uri="{28A0092B-C50C-407E-A947-70E740481C1C}">
                <a14:useLocalDpi xmlns:a14="http://schemas.microsoft.com/office/drawing/2010/main" xmlns=""/>
              </a:ext>
            </a:extLst>
          </a:blip>
          <a:srcRect l="1818" r="1008" b="5975"/>
          <a:stretch/>
        </p:blipFill>
        <p:spPr bwMode="auto">
          <a:xfrm>
            <a:off x="28997" y="1196752"/>
            <a:ext cx="9092979" cy="48245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CasellaDiTesto 3"/>
          <p:cNvSpPr txBox="1"/>
          <p:nvPr/>
        </p:nvSpPr>
        <p:spPr>
          <a:xfrm>
            <a:off x="767569" y="188640"/>
            <a:ext cx="7656834" cy="523220"/>
          </a:xfrm>
          <a:prstGeom prst="rect">
            <a:avLst/>
          </a:prstGeom>
          <a:noFill/>
        </p:spPr>
        <p:txBody>
          <a:bodyPr wrap="square" rtlCol="0">
            <a:spAutoFit/>
          </a:bodyPr>
          <a:lstStyle/>
          <a:p>
            <a:pPr algn="ctr"/>
            <a:r>
              <a:rPr lang="it-IT" sz="2800" b="1" dirty="0" err="1">
                <a:solidFill>
                  <a:srgbClr val="FF0000"/>
                </a:solidFill>
                <a:effectLst>
                  <a:outerShdw blurRad="38100" dist="38100" dir="2700000" algn="tl">
                    <a:srgbClr val="000000">
                      <a:alpha val="43137"/>
                    </a:srgbClr>
                  </a:outerShdw>
                </a:effectLst>
              </a:rPr>
              <a:t>D.Lgs.</a:t>
            </a:r>
            <a:r>
              <a:rPr lang="it-IT" sz="2800" b="1" dirty="0">
                <a:solidFill>
                  <a:srgbClr val="FF0000"/>
                </a:solidFill>
                <a:effectLst>
                  <a:outerShdw blurRad="38100" dist="38100" dir="2700000" algn="tl">
                    <a:srgbClr val="000000">
                      <a:alpha val="43137"/>
                    </a:srgbClr>
                  </a:outerShdw>
                </a:effectLst>
              </a:rPr>
              <a:t> 61/17</a:t>
            </a:r>
          </a:p>
        </p:txBody>
      </p:sp>
    </p:spTree>
    <p:extLst>
      <p:ext uri="{BB962C8B-B14F-4D97-AF65-F5344CB8AC3E}">
        <p14:creationId xmlns:p14="http://schemas.microsoft.com/office/powerpoint/2010/main" xmlns="" val="339680151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p:cNvSpPr>
            <a:spLocks noGrp="1"/>
          </p:cNvSpPr>
          <p:nvPr>
            <p:ph type="ftr" sz="quarter" idx="11"/>
          </p:nvPr>
        </p:nvSpPr>
        <p:spPr/>
        <p:txBody>
          <a:bodyPr/>
          <a:lstStyle/>
          <a:p>
            <a:r>
              <a:rPr lang="it-IT">
                <a:solidFill>
                  <a:prstClr val="black">
                    <a:tint val="75000"/>
                  </a:prstClr>
                </a:solidFill>
              </a:rPr>
              <a:t>Prof. Gioacchino SOMMA</a:t>
            </a:r>
          </a:p>
        </p:txBody>
      </p:sp>
      <p:sp>
        <p:nvSpPr>
          <p:cNvPr id="5" name="CasellaDiTesto 4"/>
          <p:cNvSpPr txBox="1"/>
          <p:nvPr/>
        </p:nvSpPr>
        <p:spPr>
          <a:xfrm>
            <a:off x="767569" y="188640"/>
            <a:ext cx="7656834" cy="523220"/>
          </a:xfrm>
          <a:prstGeom prst="rect">
            <a:avLst/>
          </a:prstGeom>
          <a:noFill/>
        </p:spPr>
        <p:txBody>
          <a:bodyPr wrap="square" rtlCol="0">
            <a:spAutoFit/>
          </a:bodyPr>
          <a:lstStyle/>
          <a:p>
            <a:pPr algn="ctr"/>
            <a:r>
              <a:rPr lang="it-IT" sz="2800" b="1" dirty="0" err="1">
                <a:solidFill>
                  <a:srgbClr val="FF0000"/>
                </a:solidFill>
                <a:effectLst>
                  <a:outerShdw blurRad="38100" dist="38100" dir="2700000" algn="tl">
                    <a:srgbClr val="000000">
                      <a:alpha val="43137"/>
                    </a:srgbClr>
                  </a:outerShdw>
                </a:effectLst>
              </a:rPr>
              <a:t>D.Lgs.</a:t>
            </a:r>
            <a:r>
              <a:rPr lang="it-IT" sz="2800" b="1" dirty="0">
                <a:solidFill>
                  <a:srgbClr val="FF0000"/>
                </a:solidFill>
                <a:effectLst>
                  <a:outerShdw blurRad="38100" dist="38100" dir="2700000" algn="tl">
                    <a:srgbClr val="000000">
                      <a:alpha val="43137"/>
                    </a:srgbClr>
                  </a:outerShdw>
                </a:effectLst>
              </a:rPr>
              <a:t> 61/17</a:t>
            </a:r>
          </a:p>
        </p:txBody>
      </p:sp>
      <p:sp>
        <p:nvSpPr>
          <p:cNvPr id="9" name="CasellaDiTesto 8"/>
          <p:cNvSpPr txBox="1"/>
          <p:nvPr/>
        </p:nvSpPr>
        <p:spPr>
          <a:xfrm>
            <a:off x="771736" y="846535"/>
            <a:ext cx="7656834" cy="523220"/>
          </a:xfrm>
          <a:prstGeom prst="rect">
            <a:avLst/>
          </a:prstGeom>
          <a:noFill/>
        </p:spPr>
        <p:txBody>
          <a:bodyPr wrap="square" rtlCol="0">
            <a:spAutoFit/>
          </a:bodyPr>
          <a:lstStyle/>
          <a:p>
            <a:pPr algn="ctr"/>
            <a:r>
              <a:rPr lang="it-IT" sz="2800" b="1" dirty="0" smtClean="0">
                <a:solidFill>
                  <a:srgbClr val="002060"/>
                </a:solidFill>
                <a:effectLst>
                  <a:outerShdw blurRad="38100" dist="38100" dir="2700000" algn="tl">
                    <a:srgbClr val="000000">
                      <a:alpha val="43137"/>
                    </a:srgbClr>
                  </a:outerShdw>
                </a:effectLst>
              </a:rPr>
              <a:t>ESEMPIO di </a:t>
            </a:r>
            <a:r>
              <a:rPr lang="it-IT" sz="2800" b="1" dirty="0" err="1" smtClean="0">
                <a:solidFill>
                  <a:srgbClr val="002060"/>
                </a:solidFill>
                <a:effectLst>
                  <a:outerShdw blurRad="38100" dist="38100" dir="2700000" algn="tl">
                    <a:srgbClr val="000000">
                      <a:alpha val="43137"/>
                    </a:srgbClr>
                  </a:outerShdw>
                </a:effectLst>
              </a:rPr>
              <a:t>UdA</a:t>
            </a:r>
            <a:endParaRPr lang="it-IT" sz="2800" b="1" dirty="0">
              <a:solidFill>
                <a:srgbClr val="002060"/>
              </a:solidFill>
              <a:effectLst>
                <a:outerShdw blurRad="38100" dist="38100" dir="2700000" algn="tl">
                  <a:srgbClr val="000000">
                    <a:alpha val="43137"/>
                  </a:srgbClr>
                </a:outerShdw>
              </a:effectLst>
            </a:endParaRPr>
          </a:p>
        </p:txBody>
      </p:sp>
      <p:graphicFrame>
        <p:nvGraphicFramePr>
          <p:cNvPr id="2" name="Tabella 1"/>
          <p:cNvGraphicFramePr>
            <a:graphicFrameLocks noGrp="1"/>
          </p:cNvGraphicFramePr>
          <p:nvPr>
            <p:extLst>
              <p:ext uri="{D42A27DB-BD31-4B8C-83A1-F6EECF244321}">
                <p14:modId xmlns:p14="http://schemas.microsoft.com/office/powerpoint/2010/main" xmlns="" val="2999500464"/>
              </p:ext>
            </p:extLst>
          </p:nvPr>
        </p:nvGraphicFramePr>
        <p:xfrm>
          <a:off x="971600" y="1369755"/>
          <a:ext cx="7560840" cy="5041199"/>
        </p:xfrm>
        <a:graphic>
          <a:graphicData uri="http://schemas.openxmlformats.org/drawingml/2006/table">
            <a:tbl>
              <a:tblPr firstRow="1" firstCol="1" lastRow="1" lastCol="1" bandRow="1" bandCol="1"/>
              <a:tblGrid>
                <a:gridCol w="1588704">
                  <a:extLst>
                    <a:ext uri="{9D8B030D-6E8A-4147-A177-3AD203B41FA5}">
                      <a16:colId xmlns:a16="http://schemas.microsoft.com/office/drawing/2014/main" xmlns="" val="900075894"/>
                    </a:ext>
                  </a:extLst>
                </a:gridCol>
                <a:gridCol w="5972136">
                  <a:extLst>
                    <a:ext uri="{9D8B030D-6E8A-4147-A177-3AD203B41FA5}">
                      <a16:colId xmlns:a16="http://schemas.microsoft.com/office/drawing/2014/main" xmlns="" val="1656143448"/>
                    </a:ext>
                  </a:extLst>
                </a:gridCol>
              </a:tblGrid>
              <a:tr h="373567">
                <a:tc gridSpan="2">
                  <a:txBody>
                    <a:bodyPr/>
                    <a:lstStyle/>
                    <a:p>
                      <a:pPr>
                        <a:spcAft>
                          <a:spcPts val="0"/>
                        </a:spcAft>
                      </a:pPr>
                      <a:r>
                        <a:rPr lang="it-IT" sz="700" b="1" dirty="0">
                          <a:effectLst/>
                          <a:latin typeface="Arial Narrow" panose="020B0606020202030204" pitchFamily="34" charset="0"/>
                          <a:ea typeface="Arial Narrow" panose="020B0606020202030204" pitchFamily="34" charset="0"/>
                          <a:cs typeface="Arial Narrow" panose="020B0606020202030204" pitchFamily="34" charset="0"/>
                        </a:rPr>
                        <a:t> </a:t>
                      </a:r>
                      <a:endParaRPr lang="it-IT" sz="1200" b="1" dirty="0">
                        <a:effectLst/>
                        <a:latin typeface="Arial Narrow" panose="020B0606020202030204" pitchFamily="34" charset="0"/>
                        <a:ea typeface="Arial Narrow" panose="020B0606020202030204" pitchFamily="34" charset="0"/>
                        <a:cs typeface="Arial Narrow" panose="020B0606020202030204" pitchFamily="34" charset="0"/>
                      </a:endParaRPr>
                    </a:p>
                    <a:p>
                      <a:pPr marL="2451100" marR="2446020" algn="ctr">
                        <a:spcBef>
                          <a:spcPts val="5"/>
                        </a:spcBef>
                        <a:spcAft>
                          <a:spcPts val="0"/>
                        </a:spcAft>
                      </a:pPr>
                      <a:r>
                        <a:rPr lang="it-IT" sz="1200" b="1" dirty="0">
                          <a:effectLst/>
                          <a:latin typeface="Arial Narrow" panose="020B0606020202030204" pitchFamily="34" charset="0"/>
                          <a:ea typeface="Arial Narrow" panose="020B0606020202030204" pitchFamily="34" charset="0"/>
                          <a:cs typeface="Arial Narrow" panose="020B0606020202030204" pitchFamily="34" charset="0"/>
                        </a:rPr>
                        <a:t>UNITA’ DI APPRENDIMENTO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FF99"/>
                    </a:solidFill>
                  </a:tcPr>
                </a:tc>
                <a:tc hMerge="1">
                  <a:txBody>
                    <a:bodyPr/>
                    <a:lstStyle/>
                    <a:p>
                      <a:endParaRPr lang="it-IT"/>
                    </a:p>
                  </a:txBody>
                  <a:tcPr/>
                </a:tc>
                <a:extLst>
                  <a:ext uri="{0D108BD9-81ED-4DB2-BD59-A6C34878D82A}">
                    <a16:rowId xmlns:a16="http://schemas.microsoft.com/office/drawing/2014/main" xmlns="" val="2609052871"/>
                  </a:ext>
                </a:extLst>
              </a:tr>
              <a:tr h="245518">
                <a:tc>
                  <a:txBody>
                    <a:bodyPr/>
                    <a:lstStyle/>
                    <a:p>
                      <a:pPr marL="133985">
                        <a:lnSpc>
                          <a:spcPct val="100000"/>
                        </a:lnSpc>
                        <a:spcBef>
                          <a:spcPts val="5"/>
                        </a:spcBef>
                        <a:spcAft>
                          <a:spcPts val="0"/>
                        </a:spcAft>
                      </a:pPr>
                      <a:r>
                        <a:rPr lang="it-IT" sz="1200" b="1" i="0" dirty="0">
                          <a:effectLst/>
                          <a:latin typeface="Arial Narrow" panose="020B0606020202030204" pitchFamily="34" charset="0"/>
                          <a:ea typeface="Arial Narrow" panose="020B0606020202030204" pitchFamily="34" charset="0"/>
                          <a:cs typeface="Arial Narrow" panose="020B0606020202030204" pitchFamily="34" charset="0"/>
                        </a:rPr>
                        <a:t>1</a:t>
                      </a:r>
                      <a:r>
                        <a:rPr lang="it-IT" sz="1200" b="1" i="1" dirty="0" smtClean="0">
                          <a:effectLst/>
                          <a:latin typeface="Arial Narrow" panose="020B0606020202030204" pitchFamily="34" charset="0"/>
                          <a:ea typeface="Arial Narrow" panose="020B0606020202030204" pitchFamily="34" charset="0"/>
                          <a:cs typeface="Arial Narrow" panose="020B0606020202030204" pitchFamily="34" charset="0"/>
                        </a:rPr>
                        <a:t>. </a:t>
                      </a:r>
                      <a:r>
                        <a:rPr lang="it-IT" sz="1200" b="1" dirty="0" smtClean="0">
                          <a:effectLst/>
                          <a:latin typeface="Arial Narrow" panose="020B0606020202030204" pitchFamily="34" charset="0"/>
                          <a:ea typeface="Arial Narrow" panose="020B0606020202030204" pitchFamily="34" charset="0"/>
                          <a:cs typeface="Arial Narrow" panose="020B0606020202030204" pitchFamily="34" charset="0"/>
                        </a:rPr>
                        <a:t>Titolo </a:t>
                      </a:r>
                      <a:r>
                        <a:rPr lang="it-IT" sz="1200" b="1" dirty="0">
                          <a:effectLst/>
                          <a:latin typeface="Arial Narrow" panose="020B0606020202030204" pitchFamily="34" charset="0"/>
                          <a:ea typeface="Arial Narrow" panose="020B0606020202030204" pitchFamily="34" charset="0"/>
                          <a:cs typeface="Arial Narrow" panose="020B0606020202030204" pitchFamily="34" charset="0"/>
                        </a:rPr>
                        <a:t>UDA</a:t>
                      </a:r>
                      <a:endParaRPr lang="it-IT" sz="1200" dirty="0">
                        <a:effectLst/>
                        <a:latin typeface="Arial Narrow" panose="020B0606020202030204" pitchFamily="34" charset="0"/>
                        <a:ea typeface="Arial Narrow" panose="020B0606020202030204" pitchFamily="34" charset="0"/>
                        <a:cs typeface="Arial Narrow" panose="020B0606020202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FF99"/>
                    </a:solidFill>
                  </a:tcPr>
                </a:tc>
                <a:tc>
                  <a:txBody>
                    <a:bodyPr/>
                    <a:lstStyle/>
                    <a:p>
                      <a:pPr marL="45085">
                        <a:lnSpc>
                          <a:spcPct val="100000"/>
                        </a:lnSpc>
                        <a:spcBef>
                          <a:spcPts val="600"/>
                        </a:spcBef>
                        <a:spcAft>
                          <a:spcPts val="0"/>
                        </a:spcAft>
                      </a:pPr>
                      <a:r>
                        <a:rPr lang="it-IT" sz="1200" b="1" dirty="0">
                          <a:effectLst/>
                          <a:latin typeface="Arial Narrow" panose="020B0606020202030204" pitchFamily="34" charset="0"/>
                          <a:ea typeface="Arial Narrow" panose="020B0606020202030204" pitchFamily="34" charset="0"/>
                          <a:cs typeface="Arial Narrow" panose="020B0606020202030204" pitchFamily="34" charset="0"/>
                        </a:rPr>
                        <a:t>Misura-tolleranze-scostament</a:t>
                      </a:r>
                      <a:r>
                        <a:rPr lang="it-IT" sz="1200" dirty="0">
                          <a:effectLst/>
                          <a:latin typeface="Arial Narrow" panose="020B0606020202030204" pitchFamily="34" charset="0"/>
                          <a:ea typeface="Arial Narrow" panose="020B0606020202030204" pitchFamily="34" charset="0"/>
                          <a:cs typeface="Arial Narrow" panose="020B0606020202030204" pitchFamily="34" charset="0"/>
                        </a:rPr>
                        <a:t>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445605166"/>
                  </a:ext>
                </a:extLst>
              </a:tr>
              <a:tr h="1339500">
                <a:tc>
                  <a:txBody>
                    <a:bodyPr/>
                    <a:lstStyle/>
                    <a:p>
                      <a:pPr marL="133985">
                        <a:lnSpc>
                          <a:spcPct val="100000"/>
                        </a:lnSpc>
                        <a:spcAft>
                          <a:spcPts val="0"/>
                        </a:spcAft>
                      </a:pPr>
                      <a:r>
                        <a:rPr lang="it-IT" sz="1200" b="1" i="0" dirty="0">
                          <a:effectLst/>
                          <a:latin typeface="Arial Narrow" panose="020B0606020202030204" pitchFamily="34" charset="0"/>
                          <a:ea typeface="Arial Narrow" panose="020B0606020202030204" pitchFamily="34" charset="0"/>
                          <a:cs typeface="Arial Narrow" panose="020B0606020202030204" pitchFamily="34" charset="0"/>
                        </a:rPr>
                        <a:t>2</a:t>
                      </a:r>
                      <a:r>
                        <a:rPr lang="it-IT" sz="1200" i="1" dirty="0">
                          <a:effectLst/>
                          <a:latin typeface="Arial Narrow" panose="020B0606020202030204" pitchFamily="34" charset="0"/>
                          <a:ea typeface="Arial Narrow" panose="020B0606020202030204" pitchFamily="34" charset="0"/>
                          <a:cs typeface="Arial Narrow" panose="020B0606020202030204" pitchFamily="34" charset="0"/>
                        </a:rPr>
                        <a:t>. </a:t>
                      </a:r>
                      <a:r>
                        <a:rPr lang="it-IT" sz="1200" b="1" dirty="0">
                          <a:effectLst/>
                          <a:latin typeface="Arial Narrow" panose="020B0606020202030204" pitchFamily="34" charset="0"/>
                          <a:ea typeface="Arial Narrow" panose="020B0606020202030204" pitchFamily="34" charset="0"/>
                          <a:cs typeface="Arial Narrow" panose="020B0606020202030204" pitchFamily="34" charset="0"/>
                        </a:rPr>
                        <a:t>Contestualizzazione</a:t>
                      </a:r>
                      <a:endParaRPr lang="it-IT" sz="1200" dirty="0">
                        <a:effectLst/>
                        <a:latin typeface="Arial Narrow" panose="020B0606020202030204" pitchFamily="34" charset="0"/>
                        <a:ea typeface="Arial Narrow" panose="020B0606020202030204" pitchFamily="34" charset="0"/>
                        <a:cs typeface="Arial Narrow" panose="020B0606020202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FF99"/>
                    </a:solidFill>
                  </a:tcPr>
                </a:tc>
                <a:tc>
                  <a:txBody>
                    <a:bodyPr/>
                    <a:lstStyle/>
                    <a:p>
                      <a:pPr marL="45085" marR="38735" algn="just">
                        <a:spcAft>
                          <a:spcPts val="0"/>
                        </a:spcAft>
                      </a:pPr>
                      <a:r>
                        <a:rPr lang="it-IT" sz="1000" dirty="0">
                          <a:effectLst/>
                          <a:latin typeface="Arial Narrow" panose="020B0606020202030204" pitchFamily="34" charset="0"/>
                          <a:ea typeface="Arial Narrow" panose="020B0606020202030204" pitchFamily="34" charset="0"/>
                          <a:cs typeface="Arial Narrow" panose="020B0606020202030204" pitchFamily="34" charset="0"/>
                        </a:rPr>
                        <a:t>Il problema della misurazione, la necessità dell’</a:t>
                      </a:r>
                      <a:r>
                        <a:rPr lang="it-IT" sz="1000" b="1" dirty="0">
                          <a:effectLst/>
                          <a:latin typeface="Arial Narrow" panose="020B0606020202030204" pitchFamily="34" charset="0"/>
                          <a:ea typeface="Arial Narrow" panose="020B0606020202030204" pitchFamily="34" charset="0"/>
                          <a:cs typeface="Arial Narrow" panose="020B0606020202030204" pitchFamily="34" charset="0"/>
                        </a:rPr>
                        <a:t>INSEGNARE A MISURARE </a:t>
                      </a:r>
                      <a:r>
                        <a:rPr lang="it-IT" sz="1000" dirty="0">
                          <a:effectLst/>
                          <a:latin typeface="Arial Narrow" panose="020B0606020202030204" pitchFamily="34" charset="0"/>
                          <a:ea typeface="Arial Narrow" panose="020B0606020202030204" pitchFamily="34" charset="0"/>
                          <a:cs typeface="Arial Narrow" panose="020B0606020202030204" pitchFamily="34" charset="0"/>
                        </a:rPr>
                        <a:t>nascono dall’esigenza di favorire il formarsi nello studente di una coscienza critica, che consenta di avere vere e proprie conoscenze e abilità. Gli obiettivi essenziali sono:</a:t>
                      </a:r>
                    </a:p>
                    <a:p>
                      <a:pPr marL="45085">
                        <a:lnSpc>
                          <a:spcPts val="1030"/>
                        </a:lnSpc>
                        <a:spcAft>
                          <a:spcPts val="0"/>
                        </a:spcAft>
                      </a:pPr>
                      <a:r>
                        <a:rPr lang="it-IT" sz="1000" dirty="0">
                          <a:effectLst/>
                          <a:latin typeface="Arial Narrow" panose="020B0606020202030204" pitchFamily="34" charset="0"/>
                          <a:ea typeface="Arial Narrow" panose="020B0606020202030204" pitchFamily="34" charset="0"/>
                          <a:cs typeface="Arial Narrow" panose="020B0606020202030204" pitchFamily="34" charset="0"/>
                        </a:rPr>
                        <a:t>Stimolare l’osservazione del mondo che ci circonda.</a:t>
                      </a:r>
                    </a:p>
                    <a:p>
                      <a:pPr marL="45085">
                        <a:spcAft>
                          <a:spcPts val="0"/>
                        </a:spcAft>
                      </a:pPr>
                      <a:r>
                        <a:rPr lang="it-IT" sz="1000" dirty="0">
                          <a:effectLst/>
                          <a:latin typeface="Arial Narrow" panose="020B0606020202030204" pitchFamily="34" charset="0"/>
                          <a:ea typeface="Arial Narrow" panose="020B0606020202030204" pitchFamily="34" charset="0"/>
                          <a:cs typeface="Arial Narrow" panose="020B0606020202030204" pitchFamily="34" charset="0"/>
                        </a:rPr>
                        <a:t>Conoscere il significato di grandezza fisica.</a:t>
                      </a:r>
                    </a:p>
                    <a:p>
                      <a:pPr marL="45085" marR="1910080">
                        <a:spcAft>
                          <a:spcPts val="0"/>
                        </a:spcAft>
                      </a:pPr>
                      <a:r>
                        <a:rPr lang="it-IT" sz="1000" dirty="0">
                          <a:effectLst/>
                          <a:latin typeface="Arial Narrow" panose="020B0606020202030204" pitchFamily="34" charset="0"/>
                          <a:ea typeface="Arial Narrow" panose="020B0606020202030204" pitchFamily="34" charset="0"/>
                          <a:cs typeface="Arial Narrow" panose="020B0606020202030204" pitchFamily="34" charset="0"/>
                        </a:rPr>
                        <a:t>Conoscere i vari tipi di grandezza e saperli contestualizzare. Comprendere l’importanza della scelta di un’unità di misura. Conoscere le grandezze fondamentali del S.I. e le loro unità di misura. Saper usare semplici strumenti di</a:t>
                      </a:r>
                      <a:r>
                        <a:rPr lang="it-IT" sz="1000" spc="-25" dirty="0">
                          <a:effectLst/>
                          <a:latin typeface="Arial Narrow" panose="020B0606020202030204" pitchFamily="34" charset="0"/>
                          <a:ea typeface="Arial Narrow" panose="020B0606020202030204" pitchFamily="34" charset="0"/>
                          <a:cs typeface="Arial Narrow" panose="020B0606020202030204" pitchFamily="34" charset="0"/>
                        </a:rPr>
                        <a:t> </a:t>
                      </a:r>
                      <a:r>
                        <a:rPr lang="it-IT" sz="1000" dirty="0">
                          <a:effectLst/>
                          <a:latin typeface="Arial Narrow" panose="020B0606020202030204" pitchFamily="34" charset="0"/>
                          <a:ea typeface="Arial Narrow" panose="020B0606020202030204" pitchFamily="34" charset="0"/>
                          <a:cs typeface="Arial Narrow" panose="020B0606020202030204" pitchFamily="34" charset="0"/>
                        </a:rPr>
                        <a:t>misura.</a:t>
                      </a:r>
                    </a:p>
                    <a:p>
                      <a:pPr marL="45085">
                        <a:spcAft>
                          <a:spcPts val="0"/>
                        </a:spcAft>
                      </a:pPr>
                      <a:r>
                        <a:rPr lang="it-IT" sz="1000" dirty="0">
                          <a:effectLst/>
                          <a:latin typeface="Arial Narrow" panose="020B0606020202030204" pitchFamily="34" charset="0"/>
                          <a:ea typeface="Arial Narrow" panose="020B0606020202030204" pitchFamily="34" charset="0"/>
                          <a:cs typeface="Arial Narrow" panose="020B0606020202030204" pitchFamily="34" charset="0"/>
                        </a:rPr>
                        <a:t>Saper effettuare una misura.</a:t>
                      </a:r>
                    </a:p>
                    <a:p>
                      <a:pPr marL="45085">
                        <a:spcBef>
                          <a:spcPts val="5"/>
                        </a:spcBef>
                        <a:spcAft>
                          <a:spcPts val="0"/>
                        </a:spcAft>
                      </a:pPr>
                      <a:r>
                        <a:rPr lang="it-IT" sz="1000" dirty="0">
                          <a:effectLst/>
                          <a:latin typeface="Arial Narrow" panose="020B0606020202030204" pitchFamily="34" charset="0"/>
                          <a:ea typeface="Arial Narrow" panose="020B0606020202030204" pitchFamily="34" charset="0"/>
                          <a:cs typeface="Arial Narrow" panose="020B0606020202030204" pitchFamily="34" charset="0"/>
                        </a:rPr>
                        <a:t>Saper valutare il risultato di una o più misure.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751337976"/>
                  </a:ext>
                </a:extLst>
              </a:tr>
              <a:tr h="257805">
                <a:tc>
                  <a:txBody>
                    <a:bodyPr/>
                    <a:lstStyle/>
                    <a:p>
                      <a:pPr marL="133985">
                        <a:lnSpc>
                          <a:spcPct val="100000"/>
                        </a:lnSpc>
                        <a:spcAft>
                          <a:spcPts val="0"/>
                        </a:spcAft>
                      </a:pPr>
                      <a:r>
                        <a:rPr lang="it-IT" sz="1200" b="1" i="0" dirty="0">
                          <a:effectLst/>
                          <a:latin typeface="Arial Narrow" panose="020B0606020202030204" pitchFamily="34" charset="0"/>
                          <a:ea typeface="Arial Narrow" panose="020B0606020202030204" pitchFamily="34" charset="0"/>
                          <a:cs typeface="Arial Narrow" panose="020B0606020202030204" pitchFamily="34" charset="0"/>
                        </a:rPr>
                        <a:t>3</a:t>
                      </a:r>
                      <a:r>
                        <a:rPr lang="it-IT" sz="1200" i="1" dirty="0">
                          <a:effectLst/>
                          <a:latin typeface="Arial Narrow" panose="020B0606020202030204" pitchFamily="34" charset="0"/>
                          <a:ea typeface="Arial Narrow" panose="020B0606020202030204" pitchFamily="34" charset="0"/>
                          <a:cs typeface="Arial Narrow" panose="020B0606020202030204" pitchFamily="34" charset="0"/>
                        </a:rPr>
                        <a:t>. </a:t>
                      </a:r>
                      <a:r>
                        <a:rPr lang="it-IT" sz="1200" b="1" dirty="0">
                          <a:effectLst/>
                          <a:latin typeface="Arial Narrow" panose="020B0606020202030204" pitchFamily="34" charset="0"/>
                          <a:ea typeface="Arial Narrow" panose="020B0606020202030204" pitchFamily="34" charset="0"/>
                          <a:cs typeface="Arial Narrow" panose="020B0606020202030204" pitchFamily="34" charset="0"/>
                        </a:rPr>
                        <a:t>Destinatari</a:t>
                      </a:r>
                      <a:endParaRPr lang="it-IT" sz="1200" dirty="0">
                        <a:effectLst/>
                        <a:latin typeface="Arial Narrow" panose="020B0606020202030204" pitchFamily="34" charset="0"/>
                        <a:ea typeface="Arial Narrow" panose="020B0606020202030204" pitchFamily="34" charset="0"/>
                        <a:cs typeface="Arial Narrow" panose="020B0606020202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FF99"/>
                    </a:solidFill>
                  </a:tcPr>
                </a:tc>
                <a:tc>
                  <a:txBody>
                    <a:bodyPr/>
                    <a:lstStyle/>
                    <a:p>
                      <a:pPr marL="45085">
                        <a:lnSpc>
                          <a:spcPct val="100000"/>
                        </a:lnSpc>
                        <a:spcAft>
                          <a:spcPts val="0"/>
                        </a:spcAft>
                      </a:pPr>
                      <a:r>
                        <a:rPr lang="it-IT" sz="1000" dirty="0">
                          <a:effectLst/>
                          <a:latin typeface="Arial Narrow" panose="020B0606020202030204" pitchFamily="34" charset="0"/>
                          <a:ea typeface="Arial Narrow" panose="020B0606020202030204" pitchFamily="34" charset="0"/>
                          <a:cs typeface="Arial Narrow" panose="020B0606020202030204" pitchFamily="34" charset="0"/>
                        </a:rPr>
                        <a:t>Classi prime indirizzo Industria e artigianato per il made in </a:t>
                      </a:r>
                      <a:r>
                        <a:rPr lang="it-IT" sz="1000" dirty="0" err="1">
                          <a:effectLst/>
                          <a:latin typeface="Arial Narrow" panose="020B0606020202030204" pitchFamily="34" charset="0"/>
                          <a:ea typeface="Arial Narrow" panose="020B0606020202030204" pitchFamily="34" charset="0"/>
                          <a:cs typeface="Arial Narrow" panose="020B0606020202030204" pitchFamily="34" charset="0"/>
                        </a:rPr>
                        <a:t>Italy</a:t>
                      </a:r>
                      <a:endParaRPr lang="it-IT" sz="1000" dirty="0">
                        <a:effectLst/>
                        <a:latin typeface="Arial Narrow" panose="020B0606020202030204" pitchFamily="34" charset="0"/>
                        <a:ea typeface="Arial Narrow" panose="020B0606020202030204" pitchFamily="34" charset="0"/>
                        <a:cs typeface="Arial Narrow" panose="020B0606020202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614419231"/>
                  </a:ext>
                </a:extLst>
              </a:tr>
              <a:tr h="430509">
                <a:tc>
                  <a:txBody>
                    <a:bodyPr/>
                    <a:lstStyle/>
                    <a:p>
                      <a:pPr marL="133985" marR="583565">
                        <a:lnSpc>
                          <a:spcPct val="100000"/>
                        </a:lnSpc>
                        <a:spcAft>
                          <a:spcPts val="0"/>
                        </a:spcAft>
                      </a:pPr>
                      <a:r>
                        <a:rPr lang="it-IT" sz="1200" b="1" dirty="0">
                          <a:effectLst/>
                          <a:latin typeface="Arial Narrow" panose="020B0606020202030204" pitchFamily="34" charset="0"/>
                          <a:ea typeface="Arial Narrow" panose="020B0606020202030204" pitchFamily="34" charset="0"/>
                          <a:cs typeface="Arial Narrow" panose="020B0606020202030204" pitchFamily="34" charset="0"/>
                        </a:rPr>
                        <a:t>4. Monte ore complessivo</a:t>
                      </a:r>
                      <a:endParaRPr lang="it-IT" sz="1200" dirty="0">
                        <a:effectLst/>
                        <a:latin typeface="Arial Narrow" panose="020B0606020202030204" pitchFamily="34" charset="0"/>
                        <a:ea typeface="Arial Narrow" panose="020B0606020202030204" pitchFamily="34" charset="0"/>
                        <a:cs typeface="Arial Narrow" panose="020B0606020202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FF99"/>
                    </a:solidFill>
                  </a:tcPr>
                </a:tc>
                <a:tc>
                  <a:txBody>
                    <a:bodyPr/>
                    <a:lstStyle/>
                    <a:p>
                      <a:pPr marL="45085">
                        <a:lnSpc>
                          <a:spcPct val="100000"/>
                        </a:lnSpc>
                        <a:spcAft>
                          <a:spcPts val="0"/>
                        </a:spcAft>
                      </a:pPr>
                      <a:r>
                        <a:rPr lang="it-IT" sz="1000" dirty="0">
                          <a:effectLst/>
                          <a:latin typeface="Arial Narrow" panose="020B0606020202030204" pitchFamily="34" charset="0"/>
                          <a:ea typeface="Arial Narrow" panose="020B0606020202030204" pitchFamily="34" charset="0"/>
                          <a:cs typeface="Arial Narrow" panose="020B0606020202030204" pitchFamily="34" charset="0"/>
                        </a:rPr>
                        <a:t>2-3 settimane (64-96 ore)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412623360"/>
                  </a:ext>
                </a:extLst>
              </a:tr>
              <a:tr h="904821">
                <a:tc>
                  <a:txBody>
                    <a:bodyPr/>
                    <a:lstStyle/>
                    <a:p>
                      <a:pPr marL="177800" marR="156845" indent="-84138">
                        <a:lnSpc>
                          <a:spcPct val="100000"/>
                        </a:lnSpc>
                        <a:spcAft>
                          <a:spcPts val="0"/>
                        </a:spcAft>
                      </a:pPr>
                      <a:r>
                        <a:rPr lang="it-IT" sz="1200" b="1" dirty="0" smtClean="0">
                          <a:effectLst/>
                          <a:latin typeface="Arial Narrow" panose="020B0606020202030204" pitchFamily="34" charset="0"/>
                          <a:ea typeface="Arial Narrow" panose="020B0606020202030204" pitchFamily="34" charset="0"/>
                          <a:cs typeface="Arial Narrow" panose="020B0606020202030204" pitchFamily="34" charset="0"/>
                        </a:rPr>
                        <a:t>5.Situazione/problema </a:t>
                      </a:r>
                      <a:r>
                        <a:rPr lang="it-IT" sz="1200" b="1" dirty="0">
                          <a:effectLst/>
                          <a:latin typeface="Arial Narrow" panose="020B0606020202030204" pitchFamily="34" charset="0"/>
                          <a:ea typeface="Arial Narrow" panose="020B0606020202030204" pitchFamily="34" charset="0"/>
                          <a:cs typeface="Arial Narrow" panose="020B0606020202030204" pitchFamily="34" charset="0"/>
                        </a:rPr>
                        <a:t>tema di riferimento dell’UDA (compito di realtà)</a:t>
                      </a:r>
                      <a:endParaRPr lang="it-IT" sz="1200" dirty="0">
                        <a:effectLst/>
                        <a:latin typeface="Arial Narrow" panose="020B0606020202030204" pitchFamily="34" charset="0"/>
                        <a:ea typeface="Arial Narrow" panose="020B0606020202030204" pitchFamily="34" charset="0"/>
                        <a:cs typeface="Arial Narrow" panose="020B0606020202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FF99"/>
                    </a:solidFill>
                  </a:tcPr>
                </a:tc>
                <a:tc>
                  <a:txBody>
                    <a:bodyPr/>
                    <a:lstStyle/>
                    <a:p>
                      <a:pPr marL="45085" marR="36195" algn="just">
                        <a:spcAft>
                          <a:spcPts val="0"/>
                        </a:spcAft>
                      </a:pPr>
                      <a:r>
                        <a:rPr lang="it-IT" sz="1000" b="1" dirty="0" smtClean="0">
                          <a:effectLst/>
                          <a:latin typeface="Arial Narrow" panose="020B0606020202030204" pitchFamily="34" charset="0"/>
                          <a:ea typeface="Arial Narrow" panose="020B0606020202030204" pitchFamily="34" charset="0"/>
                          <a:cs typeface="Arial Narrow" panose="020B0606020202030204" pitchFamily="34" charset="0"/>
                        </a:rPr>
                        <a:t>COMPITO DI REALTÀ</a:t>
                      </a:r>
                      <a:r>
                        <a:rPr lang="it-IT" sz="1000" dirty="0" smtClean="0">
                          <a:effectLst/>
                          <a:latin typeface="Arial Narrow" panose="020B0606020202030204" pitchFamily="34" charset="0"/>
                          <a:ea typeface="Arial Narrow" panose="020B0606020202030204" pitchFamily="34" charset="0"/>
                          <a:cs typeface="Arial Narrow" panose="020B0606020202030204" pitchFamily="34" charset="0"/>
                        </a:rPr>
                        <a:t>: Costituzione </a:t>
                      </a:r>
                      <a:r>
                        <a:rPr lang="it-IT" sz="1000" dirty="0">
                          <a:effectLst/>
                          <a:latin typeface="Arial Narrow" panose="020B0606020202030204" pitchFamily="34" charset="0"/>
                          <a:ea typeface="Arial Narrow" panose="020B0606020202030204" pitchFamily="34" charset="0"/>
                          <a:cs typeface="Arial Narrow" panose="020B0606020202030204" pitchFamily="34" charset="0"/>
                        </a:rPr>
                        <a:t>di gruppi a ciascuno dei quali vengono consegnati degli oggetti (ad esempio un perno e una bussola per TDP ed LTE) su cui fare delle misurazioni con varie tipologie di strumenti. Si chiede di rilevare la differenza delle misure in funzione dello strumento utilizzato e del caso assegnato verificando la approssimazione e la tolleranza ammissibile per le diverse situazioni assegnate dai vari insegnamenti.</a:t>
                      </a:r>
                    </a:p>
                    <a:p>
                      <a:pPr marL="45085" marR="34925" algn="just">
                        <a:spcBef>
                          <a:spcPts val="5"/>
                        </a:spcBef>
                        <a:spcAft>
                          <a:spcPts val="0"/>
                        </a:spcAft>
                      </a:pPr>
                      <a:r>
                        <a:rPr lang="it-IT" sz="1000" b="1" dirty="0" smtClean="0">
                          <a:effectLst/>
                          <a:latin typeface="Arial Narrow" panose="020B0606020202030204" pitchFamily="34" charset="0"/>
                          <a:ea typeface="Arial Narrow" panose="020B0606020202030204" pitchFamily="34" charset="0"/>
                          <a:cs typeface="Arial Narrow" panose="020B0606020202030204" pitchFamily="34" charset="0"/>
                        </a:rPr>
                        <a:t>TEMA DI RIFERIMENTO</a:t>
                      </a:r>
                      <a:r>
                        <a:rPr lang="it-IT" sz="1000" dirty="0" smtClean="0">
                          <a:effectLst/>
                          <a:latin typeface="Arial Narrow" panose="020B0606020202030204" pitchFamily="34" charset="0"/>
                          <a:ea typeface="Arial Narrow" panose="020B0606020202030204" pitchFamily="34" charset="0"/>
                          <a:cs typeface="Arial Narrow" panose="020B0606020202030204" pitchFamily="34" charset="0"/>
                        </a:rPr>
                        <a:t>: focalizzare </a:t>
                      </a:r>
                      <a:r>
                        <a:rPr lang="it-IT" sz="1000" dirty="0">
                          <a:effectLst/>
                          <a:latin typeface="Arial Narrow" panose="020B0606020202030204" pitchFamily="34" charset="0"/>
                          <a:ea typeface="Arial Narrow" panose="020B0606020202030204" pitchFamily="34" charset="0"/>
                          <a:cs typeface="Arial Narrow" panose="020B0606020202030204" pitchFamily="34" charset="0"/>
                        </a:rPr>
                        <a:t>l’attenzione sull’importanza della misura, sul grado di approssimazione della misura, degli scostamenti e tolleranze accettabili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300489887"/>
                  </a:ext>
                </a:extLst>
              </a:tr>
              <a:tr h="1421682">
                <a:tc>
                  <a:txBody>
                    <a:bodyPr/>
                    <a:lstStyle/>
                    <a:p>
                      <a:pPr marL="271463" marR="141605" indent="-177800">
                        <a:lnSpc>
                          <a:spcPct val="100000"/>
                        </a:lnSpc>
                        <a:spcAft>
                          <a:spcPts val="0"/>
                        </a:spcAft>
                      </a:pPr>
                      <a:r>
                        <a:rPr lang="it-IT" sz="1200" b="1" dirty="0" smtClean="0">
                          <a:effectLst/>
                          <a:latin typeface="Arial Narrow" panose="020B0606020202030204" pitchFamily="34" charset="0"/>
                          <a:ea typeface="Arial Narrow" panose="020B0606020202030204" pitchFamily="34" charset="0"/>
                          <a:cs typeface="Arial Narrow" panose="020B0606020202030204" pitchFamily="34" charset="0"/>
                        </a:rPr>
                        <a:t>6. Prodotto/prodotti </a:t>
                      </a:r>
                      <a:r>
                        <a:rPr lang="it-IT" sz="1200" b="1" dirty="0">
                          <a:effectLst/>
                          <a:latin typeface="Arial Narrow" panose="020B0606020202030204" pitchFamily="34" charset="0"/>
                          <a:ea typeface="Arial Narrow" panose="020B0606020202030204" pitchFamily="34" charset="0"/>
                          <a:cs typeface="Arial Narrow" panose="020B0606020202030204" pitchFamily="34" charset="0"/>
                        </a:rPr>
                        <a:t>da realizzare</a:t>
                      </a:r>
                      <a:endParaRPr lang="it-IT" sz="1200" dirty="0">
                        <a:effectLst/>
                        <a:latin typeface="Arial Narrow" panose="020B0606020202030204" pitchFamily="34" charset="0"/>
                        <a:ea typeface="Arial Narrow" panose="020B0606020202030204" pitchFamily="34" charset="0"/>
                        <a:cs typeface="Arial Narrow" panose="020B0606020202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FF99"/>
                    </a:solidFill>
                  </a:tcPr>
                </a:tc>
                <a:tc>
                  <a:txBody>
                    <a:bodyPr/>
                    <a:lstStyle/>
                    <a:p>
                      <a:pPr marL="45085">
                        <a:lnSpc>
                          <a:spcPct val="100000"/>
                        </a:lnSpc>
                        <a:spcAft>
                          <a:spcPts val="0"/>
                        </a:spcAft>
                      </a:pPr>
                      <a:r>
                        <a:rPr lang="it-IT" sz="1000" dirty="0">
                          <a:effectLst/>
                          <a:latin typeface="Arial Narrow" panose="020B0606020202030204" pitchFamily="34" charset="0"/>
                          <a:ea typeface="Arial Narrow" panose="020B0606020202030204" pitchFamily="34" charset="0"/>
                          <a:cs typeface="Arial Narrow" panose="020B0606020202030204" pitchFamily="34" charset="0"/>
                        </a:rPr>
                        <a:t>Relazione-ricerca di italiano-storia in file di testo o mappa concettuale o presentazione </a:t>
                      </a:r>
                      <a:r>
                        <a:rPr lang="it-IT" sz="1000" dirty="0" err="1">
                          <a:effectLst/>
                          <a:latin typeface="Arial Narrow" panose="020B0606020202030204" pitchFamily="34" charset="0"/>
                          <a:ea typeface="Arial Narrow" panose="020B0606020202030204" pitchFamily="34" charset="0"/>
                          <a:cs typeface="Arial Narrow" panose="020B0606020202030204" pitchFamily="34" charset="0"/>
                        </a:rPr>
                        <a:t>power</a:t>
                      </a:r>
                      <a:r>
                        <a:rPr lang="it-IT" sz="1000" dirty="0">
                          <a:effectLst/>
                          <a:latin typeface="Arial Narrow" panose="020B0606020202030204" pitchFamily="34" charset="0"/>
                          <a:ea typeface="Arial Narrow" panose="020B0606020202030204" pitchFamily="34" charset="0"/>
                          <a:cs typeface="Arial Narrow" panose="020B0606020202030204" pitchFamily="34" charset="0"/>
                        </a:rPr>
                        <a:t> </a:t>
                      </a:r>
                      <a:r>
                        <a:rPr lang="it-IT" sz="1000" dirty="0" err="1">
                          <a:effectLst/>
                          <a:latin typeface="Arial Narrow" panose="020B0606020202030204" pitchFamily="34" charset="0"/>
                          <a:ea typeface="Arial Narrow" panose="020B0606020202030204" pitchFamily="34" charset="0"/>
                          <a:cs typeface="Arial Narrow" panose="020B0606020202030204" pitchFamily="34" charset="0"/>
                        </a:rPr>
                        <a:t>point</a:t>
                      </a:r>
                      <a:endParaRPr lang="it-IT" sz="1000" dirty="0">
                        <a:effectLst/>
                        <a:latin typeface="Arial Narrow" panose="020B0606020202030204" pitchFamily="34" charset="0"/>
                        <a:ea typeface="Arial Narrow" panose="020B0606020202030204" pitchFamily="34" charset="0"/>
                        <a:cs typeface="Arial Narrow" panose="020B0606020202030204" pitchFamily="34" charset="0"/>
                      </a:endParaRPr>
                    </a:p>
                    <a:p>
                      <a:pPr marL="45085" marR="83820">
                        <a:spcAft>
                          <a:spcPts val="0"/>
                        </a:spcAft>
                      </a:pPr>
                      <a:r>
                        <a:rPr lang="it-IT" sz="1000" dirty="0">
                          <a:effectLst/>
                          <a:latin typeface="Arial Narrow" panose="020B0606020202030204" pitchFamily="34" charset="0"/>
                          <a:ea typeface="Arial Narrow" panose="020B0606020202030204" pitchFamily="34" charset="0"/>
                          <a:cs typeface="Arial Narrow" panose="020B0606020202030204" pitchFamily="34" charset="0"/>
                        </a:rPr>
                        <a:t>Schizzo proiezione ortogonale di un pezzo meccanico rilevando le misure dal vero in scala rispettando i tipi di linea Glossario relativo a termini indicanti misure in lingua inglese</a:t>
                      </a:r>
                    </a:p>
                    <a:p>
                      <a:pPr marL="45085">
                        <a:lnSpc>
                          <a:spcPts val="1030"/>
                        </a:lnSpc>
                        <a:spcAft>
                          <a:spcPts val="0"/>
                        </a:spcAft>
                      </a:pPr>
                      <a:r>
                        <a:rPr lang="it-IT" sz="1000" dirty="0">
                          <a:effectLst/>
                          <a:latin typeface="Arial Narrow" panose="020B0606020202030204" pitchFamily="34" charset="0"/>
                          <a:ea typeface="Arial Narrow" panose="020B0606020202030204" pitchFamily="34" charset="0"/>
                          <a:cs typeface="Arial Narrow" panose="020B0606020202030204" pitchFamily="34" charset="0"/>
                        </a:rPr>
                        <a:t>Esercitazione di misurazioni e utilizzo del calibro</a:t>
                      </a:r>
                    </a:p>
                    <a:p>
                      <a:pPr marL="45085" marR="183515">
                        <a:spcAft>
                          <a:spcPts val="0"/>
                        </a:spcAft>
                      </a:pPr>
                      <a:r>
                        <a:rPr lang="it-IT" sz="1000" dirty="0">
                          <a:effectLst/>
                          <a:latin typeface="Arial Narrow" panose="020B0606020202030204" pitchFamily="34" charset="0"/>
                          <a:ea typeface="Arial Narrow" panose="020B0606020202030204" pitchFamily="34" charset="0"/>
                          <a:cs typeface="Arial Narrow" panose="020B0606020202030204" pitchFamily="34" charset="0"/>
                        </a:rPr>
                        <a:t>Esercitazione di scienze integrate su misure, errori, precisione, unità di misura con relativi multipli e sotto multipli Esercitazione di matematica proporzioni, scale dimensionali, operazioni tra grandezze diverse (equivalenze) Rilevare misure attinenti a prestazioni sportive, trasferirle su grafico e interpretare i dati</a:t>
                      </a:r>
                    </a:p>
                    <a:p>
                      <a:pPr marL="45085">
                        <a:lnSpc>
                          <a:spcPts val="1030"/>
                        </a:lnSpc>
                        <a:spcAft>
                          <a:spcPts val="0"/>
                        </a:spcAft>
                      </a:pPr>
                      <a:r>
                        <a:rPr lang="it-IT" sz="1000" dirty="0">
                          <a:effectLst/>
                          <a:latin typeface="Arial Narrow" panose="020B0606020202030204" pitchFamily="34" charset="0"/>
                          <a:ea typeface="Arial Narrow" panose="020B0606020202030204" pitchFamily="34" charset="0"/>
                          <a:cs typeface="Arial Narrow" panose="020B0606020202030204" pitchFamily="34" charset="0"/>
                        </a:rPr>
                        <a:t>Lettura carte geografiche e relative scale</a:t>
                      </a:r>
                    </a:p>
                    <a:p>
                      <a:pPr marL="45085">
                        <a:spcAft>
                          <a:spcPts val="0"/>
                        </a:spcAft>
                      </a:pPr>
                      <a:r>
                        <a:rPr lang="it-IT" sz="1000" dirty="0">
                          <a:effectLst/>
                          <a:latin typeface="Arial Narrow" panose="020B0606020202030204" pitchFamily="34" charset="0"/>
                          <a:ea typeface="Arial Narrow" panose="020B0606020202030204" pitchFamily="34" charset="0"/>
                          <a:cs typeface="Arial Narrow" panose="020B0606020202030204" pitchFamily="34" charset="0"/>
                        </a:rPr>
                        <a:t>Relazione/test sul senso della misura/autocontrollo, della tolleranza come competenza di cittadinanza e</a:t>
                      </a:r>
                    </a:p>
                    <a:p>
                      <a:pPr marL="45085">
                        <a:spcBef>
                          <a:spcPts val="10"/>
                        </a:spcBef>
                        <a:spcAft>
                          <a:spcPts val="0"/>
                        </a:spcAft>
                      </a:pPr>
                      <a:r>
                        <a:rPr lang="it-IT" sz="1000" dirty="0">
                          <a:effectLst/>
                          <a:latin typeface="Arial Narrow" panose="020B0606020202030204" pitchFamily="34" charset="0"/>
                          <a:ea typeface="Arial Narrow" panose="020B0606020202030204" pitchFamily="34" charset="0"/>
                          <a:cs typeface="Arial Narrow" panose="020B0606020202030204" pitchFamily="34" charset="0"/>
                        </a:rPr>
                        <a:t>valorizzazione dell’educazione interculturale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51955266"/>
                  </a:ext>
                </a:extLst>
              </a:tr>
            </a:tbl>
          </a:graphicData>
        </a:graphic>
      </p:graphicFrame>
      <p:sp>
        <p:nvSpPr>
          <p:cNvPr id="4" name="Rettangolo 3"/>
          <p:cNvSpPr/>
          <p:nvPr/>
        </p:nvSpPr>
        <p:spPr>
          <a:xfrm>
            <a:off x="956659" y="6353460"/>
            <a:ext cx="2247189" cy="400110"/>
          </a:xfrm>
          <a:prstGeom prst="rect">
            <a:avLst/>
          </a:prstGeom>
        </p:spPr>
        <p:txBody>
          <a:bodyPr wrap="square">
            <a:spAutoFit/>
          </a:bodyPr>
          <a:lstStyle/>
          <a:p>
            <a:pPr>
              <a:spcAft>
                <a:spcPts val="0"/>
              </a:spcAft>
            </a:pPr>
            <a:r>
              <a:rPr lang="it-IT" sz="1000" dirty="0">
                <a:latin typeface="Arial Narrow" panose="020B0606020202030204" pitchFamily="34" charset="0"/>
                <a:ea typeface="Arial Narrow" panose="020B0606020202030204" pitchFamily="34" charset="0"/>
                <a:cs typeface="Arial Narrow" panose="020B0606020202030204" pitchFamily="34" charset="0"/>
              </a:rPr>
              <a:t>TDP: Tecnologie, Disegno e Progettazione</a:t>
            </a:r>
          </a:p>
          <a:p>
            <a:pPr>
              <a:spcAft>
                <a:spcPts val="0"/>
              </a:spcAft>
            </a:pPr>
            <a:r>
              <a:rPr lang="it-IT" sz="1000" dirty="0">
                <a:latin typeface="Arial Narrow" panose="020B0606020202030204" pitchFamily="34" charset="0"/>
                <a:ea typeface="Arial Narrow" panose="020B0606020202030204" pitchFamily="34" charset="0"/>
                <a:cs typeface="Arial Narrow" panose="020B0606020202030204" pitchFamily="34" charset="0"/>
              </a:rPr>
              <a:t>LTE: Laboratori Tecnologici ed esercitazioni </a:t>
            </a:r>
          </a:p>
        </p:txBody>
      </p:sp>
    </p:spTree>
    <p:extLst>
      <p:ext uri="{BB962C8B-B14F-4D97-AF65-F5344CB8AC3E}">
        <p14:creationId xmlns:p14="http://schemas.microsoft.com/office/powerpoint/2010/main" xmlns="" val="227584291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p:cNvSpPr>
            <a:spLocks noGrp="1"/>
          </p:cNvSpPr>
          <p:nvPr>
            <p:ph type="ftr" sz="quarter" idx="11"/>
          </p:nvPr>
        </p:nvSpPr>
        <p:spPr/>
        <p:txBody>
          <a:bodyPr/>
          <a:lstStyle/>
          <a:p>
            <a:r>
              <a:rPr lang="it-IT">
                <a:solidFill>
                  <a:prstClr val="black">
                    <a:tint val="75000"/>
                  </a:prstClr>
                </a:solidFill>
              </a:rPr>
              <a:t>Prof. Gioacchino SOMMA</a:t>
            </a:r>
          </a:p>
        </p:txBody>
      </p:sp>
      <p:sp>
        <p:nvSpPr>
          <p:cNvPr id="5" name="CasellaDiTesto 4"/>
          <p:cNvSpPr txBox="1"/>
          <p:nvPr/>
        </p:nvSpPr>
        <p:spPr>
          <a:xfrm>
            <a:off x="767569" y="188640"/>
            <a:ext cx="7656834" cy="523220"/>
          </a:xfrm>
          <a:prstGeom prst="rect">
            <a:avLst/>
          </a:prstGeom>
          <a:noFill/>
        </p:spPr>
        <p:txBody>
          <a:bodyPr wrap="square" rtlCol="0">
            <a:spAutoFit/>
          </a:bodyPr>
          <a:lstStyle/>
          <a:p>
            <a:pPr algn="ctr"/>
            <a:r>
              <a:rPr lang="it-IT" sz="2800" b="1" dirty="0" err="1">
                <a:solidFill>
                  <a:srgbClr val="FF0000"/>
                </a:solidFill>
                <a:effectLst>
                  <a:outerShdw blurRad="38100" dist="38100" dir="2700000" algn="tl">
                    <a:srgbClr val="000000">
                      <a:alpha val="43137"/>
                    </a:srgbClr>
                  </a:outerShdw>
                </a:effectLst>
              </a:rPr>
              <a:t>D.Lgs.</a:t>
            </a:r>
            <a:r>
              <a:rPr lang="it-IT" sz="2800" b="1" dirty="0">
                <a:solidFill>
                  <a:srgbClr val="FF0000"/>
                </a:solidFill>
                <a:effectLst>
                  <a:outerShdw blurRad="38100" dist="38100" dir="2700000" algn="tl">
                    <a:srgbClr val="000000">
                      <a:alpha val="43137"/>
                    </a:srgbClr>
                  </a:outerShdw>
                </a:effectLst>
              </a:rPr>
              <a:t> 61/17</a:t>
            </a:r>
          </a:p>
        </p:txBody>
      </p:sp>
      <p:sp>
        <p:nvSpPr>
          <p:cNvPr id="14" name="Rettangolo 13"/>
          <p:cNvSpPr/>
          <p:nvPr/>
        </p:nvSpPr>
        <p:spPr>
          <a:xfrm>
            <a:off x="285056" y="836712"/>
            <a:ext cx="8640960" cy="4339650"/>
          </a:xfrm>
          <a:prstGeom prst="rect">
            <a:avLst/>
          </a:prstGeom>
        </p:spPr>
        <p:txBody>
          <a:bodyPr wrap="square">
            <a:spAutoFit/>
          </a:bodyPr>
          <a:lstStyle/>
          <a:p>
            <a:pPr algn="ctr"/>
            <a:r>
              <a:rPr lang="it-IT" sz="3600" b="1" dirty="0">
                <a:solidFill>
                  <a:srgbClr val="002060"/>
                </a:solidFill>
              </a:rPr>
              <a:t>LA VALUTAZIONE INTERMEDIA NEL BIENNIO</a:t>
            </a:r>
          </a:p>
          <a:p>
            <a:endParaRPr lang="it-IT" sz="2400" dirty="0">
              <a:solidFill>
                <a:srgbClr val="002060"/>
              </a:solidFill>
            </a:endParaRPr>
          </a:p>
          <a:p>
            <a:r>
              <a:rPr lang="it-IT" sz="2400" dirty="0">
                <a:solidFill>
                  <a:srgbClr val="002060"/>
                </a:solidFill>
              </a:rPr>
              <a:t>Le Istituzioni scolastiche di I.P. effettuano, </a:t>
            </a:r>
            <a:r>
              <a:rPr lang="it-IT" sz="2400" b="1" dirty="0">
                <a:solidFill>
                  <a:srgbClr val="FF0000"/>
                </a:solidFill>
              </a:rPr>
              <a:t>al termine del primo anno, la </a:t>
            </a:r>
            <a:r>
              <a:rPr lang="it-IT" sz="2400" b="1" dirty="0">
                <a:solidFill>
                  <a:srgbClr val="FF0000"/>
                </a:solidFill>
                <a:effectLst>
                  <a:outerShdw blurRad="38100" dist="38100" dir="2700000" algn="tl">
                    <a:srgbClr val="000000">
                      <a:alpha val="43137"/>
                    </a:srgbClr>
                  </a:outerShdw>
                </a:effectLst>
              </a:rPr>
              <a:t>valutazione intermedia </a:t>
            </a:r>
            <a:r>
              <a:rPr lang="it-IT" sz="2400" b="1" dirty="0">
                <a:solidFill>
                  <a:srgbClr val="FF0000"/>
                </a:solidFill>
              </a:rPr>
              <a:t>concernete i risultati delle </a:t>
            </a:r>
            <a:r>
              <a:rPr lang="it-IT" sz="2400" b="1" dirty="0" err="1">
                <a:solidFill>
                  <a:srgbClr val="FF0000"/>
                </a:solidFill>
              </a:rPr>
              <a:t>UdA</a:t>
            </a:r>
            <a:r>
              <a:rPr lang="it-IT" sz="2400" b="1" dirty="0">
                <a:solidFill>
                  <a:srgbClr val="FF0000"/>
                </a:solidFill>
              </a:rPr>
              <a:t> inserite nel P.F.I.</a:t>
            </a:r>
          </a:p>
          <a:p>
            <a:endParaRPr lang="it-IT" sz="2400" dirty="0">
              <a:solidFill>
                <a:srgbClr val="002060"/>
              </a:solidFill>
            </a:endParaRPr>
          </a:p>
          <a:p>
            <a:r>
              <a:rPr lang="it-IT" sz="2400" dirty="0">
                <a:solidFill>
                  <a:srgbClr val="002060"/>
                </a:solidFill>
              </a:rPr>
              <a:t>A seguito della valutazione, </a:t>
            </a:r>
            <a:r>
              <a:rPr lang="it-IT" sz="2400" b="1" dirty="0">
                <a:solidFill>
                  <a:srgbClr val="FF0000"/>
                </a:solidFill>
              </a:rPr>
              <a:t>il Consiglio di classe comunica allo studente le carenze riscontrate ai fini della revisione del P.F.I. e della definizione delle relative misure di recupero, sostegno ed eventuale </a:t>
            </a:r>
            <a:r>
              <a:rPr lang="it-IT" sz="2400" b="1" dirty="0" err="1">
                <a:solidFill>
                  <a:srgbClr val="FF0000"/>
                </a:solidFill>
              </a:rPr>
              <a:t>ri</a:t>
            </a:r>
            <a:r>
              <a:rPr lang="it-IT" sz="2400" b="1" dirty="0">
                <a:solidFill>
                  <a:srgbClr val="FF0000"/>
                </a:solidFill>
              </a:rPr>
              <a:t>-orientamento da attuare nell’ambito della quota non superiore a 264 ore nel biennio.</a:t>
            </a:r>
          </a:p>
        </p:txBody>
      </p:sp>
    </p:spTree>
    <p:extLst>
      <p:ext uri="{BB962C8B-B14F-4D97-AF65-F5344CB8AC3E}">
        <p14:creationId xmlns:p14="http://schemas.microsoft.com/office/powerpoint/2010/main" xmlns="" val="38678610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p:cNvSpPr>
            <a:spLocks noGrp="1"/>
          </p:cNvSpPr>
          <p:nvPr>
            <p:ph type="ftr" sz="quarter" idx="11"/>
          </p:nvPr>
        </p:nvSpPr>
        <p:spPr/>
        <p:txBody>
          <a:bodyPr/>
          <a:lstStyle/>
          <a:p>
            <a:r>
              <a:rPr lang="it-IT">
                <a:solidFill>
                  <a:prstClr val="black">
                    <a:tint val="75000"/>
                  </a:prstClr>
                </a:solidFill>
              </a:rPr>
              <a:t>Prof. Gioacchino SOMMA</a:t>
            </a:r>
          </a:p>
        </p:txBody>
      </p:sp>
      <p:sp>
        <p:nvSpPr>
          <p:cNvPr id="5" name="CasellaDiTesto 4"/>
          <p:cNvSpPr txBox="1"/>
          <p:nvPr/>
        </p:nvSpPr>
        <p:spPr>
          <a:xfrm>
            <a:off x="767569" y="188640"/>
            <a:ext cx="7656834" cy="523220"/>
          </a:xfrm>
          <a:prstGeom prst="rect">
            <a:avLst/>
          </a:prstGeom>
          <a:noFill/>
        </p:spPr>
        <p:txBody>
          <a:bodyPr wrap="square" rtlCol="0">
            <a:spAutoFit/>
          </a:bodyPr>
          <a:lstStyle/>
          <a:p>
            <a:pPr algn="ctr"/>
            <a:r>
              <a:rPr lang="it-IT" sz="2800" b="1" dirty="0" err="1">
                <a:solidFill>
                  <a:srgbClr val="FF0000"/>
                </a:solidFill>
                <a:effectLst>
                  <a:outerShdw blurRad="38100" dist="38100" dir="2700000" algn="tl">
                    <a:srgbClr val="000000">
                      <a:alpha val="43137"/>
                    </a:srgbClr>
                  </a:outerShdw>
                </a:effectLst>
              </a:rPr>
              <a:t>D.Lgs.</a:t>
            </a:r>
            <a:r>
              <a:rPr lang="it-IT" sz="2800" b="1" dirty="0">
                <a:solidFill>
                  <a:srgbClr val="FF0000"/>
                </a:solidFill>
                <a:effectLst>
                  <a:outerShdw blurRad="38100" dist="38100" dir="2700000" algn="tl">
                    <a:srgbClr val="000000">
                      <a:alpha val="43137"/>
                    </a:srgbClr>
                  </a:outerShdw>
                </a:effectLst>
              </a:rPr>
              <a:t> 61/17</a:t>
            </a:r>
          </a:p>
        </p:txBody>
      </p:sp>
      <p:sp>
        <p:nvSpPr>
          <p:cNvPr id="14" name="Rettangolo 13"/>
          <p:cNvSpPr/>
          <p:nvPr/>
        </p:nvSpPr>
        <p:spPr>
          <a:xfrm>
            <a:off x="285056" y="836712"/>
            <a:ext cx="8640960" cy="5755422"/>
          </a:xfrm>
          <a:prstGeom prst="rect">
            <a:avLst/>
          </a:prstGeom>
        </p:spPr>
        <p:txBody>
          <a:bodyPr wrap="square">
            <a:spAutoFit/>
          </a:bodyPr>
          <a:lstStyle/>
          <a:p>
            <a:pPr algn="ctr"/>
            <a:r>
              <a:rPr lang="it-IT" sz="3600" b="1" dirty="0">
                <a:solidFill>
                  <a:srgbClr val="002060"/>
                </a:solidFill>
              </a:rPr>
              <a:t>LA VALUTAZIONE DEI PERCORSI E DEI RISULTATI DI APPRENDIMENTO</a:t>
            </a:r>
          </a:p>
          <a:p>
            <a:endParaRPr lang="it-IT" sz="1000" dirty="0">
              <a:solidFill>
                <a:srgbClr val="002060"/>
              </a:solidFill>
            </a:endParaRPr>
          </a:p>
          <a:p>
            <a:r>
              <a:rPr lang="vi-VN" sz="2300" b="1" dirty="0">
                <a:solidFill>
                  <a:srgbClr val="FF0000"/>
                </a:solidFill>
              </a:rPr>
              <a:t>La valutazione è</a:t>
            </a:r>
            <a:r>
              <a:rPr lang="it-IT" sz="2300" b="1" dirty="0">
                <a:solidFill>
                  <a:srgbClr val="FF0000"/>
                </a:solidFill>
              </a:rPr>
              <a:t> </a:t>
            </a:r>
            <a:r>
              <a:rPr lang="vi-VN" sz="2300" b="1" dirty="0">
                <a:solidFill>
                  <a:srgbClr val="FF0000"/>
                </a:solidFill>
              </a:rPr>
              <a:t>effettuata</a:t>
            </a:r>
            <a:r>
              <a:rPr lang="it-IT" sz="2300" b="1" dirty="0">
                <a:solidFill>
                  <a:srgbClr val="FF0000"/>
                </a:solidFill>
              </a:rPr>
              <a:t> </a:t>
            </a:r>
            <a:r>
              <a:rPr lang="vi-VN" sz="2300" dirty="0">
                <a:solidFill>
                  <a:srgbClr val="002060"/>
                </a:solidFill>
              </a:rPr>
              <a:t>in modo da accertare il livello delle competenze, delle abilità</a:t>
            </a:r>
            <a:r>
              <a:rPr lang="it-IT" sz="2300" dirty="0">
                <a:solidFill>
                  <a:srgbClr val="002060"/>
                </a:solidFill>
              </a:rPr>
              <a:t> </a:t>
            </a:r>
            <a:r>
              <a:rPr lang="vi-VN" sz="2300" dirty="0">
                <a:solidFill>
                  <a:srgbClr val="002060"/>
                </a:solidFill>
              </a:rPr>
              <a:t>e</a:t>
            </a:r>
            <a:r>
              <a:rPr lang="it-IT" sz="2300" dirty="0">
                <a:solidFill>
                  <a:srgbClr val="002060"/>
                </a:solidFill>
              </a:rPr>
              <a:t> </a:t>
            </a:r>
            <a:r>
              <a:rPr lang="vi-VN" sz="2300" dirty="0">
                <a:solidFill>
                  <a:srgbClr val="002060"/>
                </a:solidFill>
              </a:rPr>
              <a:t>delle</a:t>
            </a:r>
            <a:r>
              <a:rPr lang="it-IT" sz="2300" dirty="0">
                <a:solidFill>
                  <a:srgbClr val="002060"/>
                </a:solidFill>
              </a:rPr>
              <a:t> </a:t>
            </a:r>
            <a:r>
              <a:rPr lang="vi-VN" sz="2300" dirty="0">
                <a:solidFill>
                  <a:srgbClr val="002060"/>
                </a:solidFill>
              </a:rPr>
              <a:t>conoscenze</a:t>
            </a:r>
            <a:r>
              <a:rPr lang="it-IT" sz="2300" dirty="0">
                <a:solidFill>
                  <a:srgbClr val="002060"/>
                </a:solidFill>
              </a:rPr>
              <a:t> </a:t>
            </a:r>
            <a:r>
              <a:rPr lang="vi-VN" sz="2300" dirty="0">
                <a:solidFill>
                  <a:srgbClr val="002060"/>
                </a:solidFill>
              </a:rPr>
              <a:t>maturate</a:t>
            </a:r>
            <a:r>
              <a:rPr lang="it-IT" sz="2300" dirty="0">
                <a:solidFill>
                  <a:srgbClr val="002060"/>
                </a:solidFill>
              </a:rPr>
              <a:t> </a:t>
            </a:r>
            <a:r>
              <a:rPr lang="vi-VN" sz="2300" dirty="0">
                <a:solidFill>
                  <a:srgbClr val="002060"/>
                </a:solidFill>
              </a:rPr>
              <a:t>da</a:t>
            </a:r>
            <a:r>
              <a:rPr lang="it-IT" sz="2300" dirty="0">
                <a:solidFill>
                  <a:srgbClr val="002060"/>
                </a:solidFill>
              </a:rPr>
              <a:t> </a:t>
            </a:r>
            <a:r>
              <a:rPr lang="vi-VN" sz="2300" dirty="0">
                <a:solidFill>
                  <a:srgbClr val="002060"/>
                </a:solidFill>
              </a:rPr>
              <a:t>ciascuna</a:t>
            </a:r>
            <a:r>
              <a:rPr lang="it-IT" sz="2300" dirty="0">
                <a:solidFill>
                  <a:srgbClr val="002060"/>
                </a:solidFill>
              </a:rPr>
              <a:t> </a:t>
            </a:r>
            <a:r>
              <a:rPr lang="vi-VN" sz="2300" dirty="0">
                <a:solidFill>
                  <a:srgbClr val="002060"/>
                </a:solidFill>
              </a:rPr>
              <a:t>studentessa</a:t>
            </a:r>
            <a:r>
              <a:rPr lang="it-IT" sz="2300" dirty="0">
                <a:solidFill>
                  <a:srgbClr val="002060"/>
                </a:solidFill>
              </a:rPr>
              <a:t> </a:t>
            </a:r>
            <a:r>
              <a:rPr lang="vi-VN" sz="2300" dirty="0">
                <a:solidFill>
                  <a:srgbClr val="002060"/>
                </a:solidFill>
              </a:rPr>
              <a:t>e</a:t>
            </a:r>
            <a:r>
              <a:rPr lang="it-IT" sz="2300" dirty="0">
                <a:solidFill>
                  <a:srgbClr val="002060"/>
                </a:solidFill>
              </a:rPr>
              <a:t> </a:t>
            </a:r>
            <a:r>
              <a:rPr lang="vi-VN" sz="2300" dirty="0">
                <a:solidFill>
                  <a:srgbClr val="002060"/>
                </a:solidFill>
              </a:rPr>
              <a:t>da</a:t>
            </a:r>
            <a:r>
              <a:rPr lang="it-IT" sz="2300" dirty="0">
                <a:solidFill>
                  <a:srgbClr val="002060"/>
                </a:solidFill>
              </a:rPr>
              <a:t> </a:t>
            </a:r>
            <a:r>
              <a:rPr lang="vi-VN" sz="2300" dirty="0">
                <a:solidFill>
                  <a:srgbClr val="002060"/>
                </a:solidFill>
              </a:rPr>
              <a:t>ciascuno</a:t>
            </a:r>
            <a:r>
              <a:rPr lang="it-IT" sz="2300" dirty="0">
                <a:solidFill>
                  <a:srgbClr val="002060"/>
                </a:solidFill>
              </a:rPr>
              <a:t> </a:t>
            </a:r>
            <a:r>
              <a:rPr lang="vi-VN" sz="2300" dirty="0">
                <a:solidFill>
                  <a:srgbClr val="002060"/>
                </a:solidFill>
              </a:rPr>
              <a:t>studente</a:t>
            </a:r>
            <a:r>
              <a:rPr lang="it-IT" sz="2300" dirty="0">
                <a:solidFill>
                  <a:srgbClr val="002060"/>
                </a:solidFill>
              </a:rPr>
              <a:t> </a:t>
            </a:r>
            <a:r>
              <a:rPr lang="vi-VN" sz="2300" b="1" dirty="0">
                <a:solidFill>
                  <a:srgbClr val="FF0000"/>
                </a:solidFill>
              </a:rPr>
              <a:t>in relazione alle unità di apprendimento, nelle quali è</a:t>
            </a:r>
            <a:r>
              <a:rPr lang="it-IT" sz="2300" b="1" dirty="0">
                <a:solidFill>
                  <a:srgbClr val="FF0000"/>
                </a:solidFill>
              </a:rPr>
              <a:t> </a:t>
            </a:r>
            <a:r>
              <a:rPr lang="vi-VN" sz="2300" b="1" dirty="0">
                <a:solidFill>
                  <a:srgbClr val="FF0000"/>
                </a:solidFill>
              </a:rPr>
              <a:t>strutturato</a:t>
            </a:r>
            <a:r>
              <a:rPr lang="it-IT" sz="2300" b="1" dirty="0">
                <a:solidFill>
                  <a:srgbClr val="FF0000"/>
                </a:solidFill>
              </a:rPr>
              <a:t> </a:t>
            </a:r>
            <a:r>
              <a:rPr lang="vi-VN" sz="2300" b="1" dirty="0">
                <a:solidFill>
                  <a:srgbClr val="FF0000"/>
                </a:solidFill>
              </a:rPr>
              <a:t>il</a:t>
            </a:r>
            <a:r>
              <a:rPr lang="it-IT" sz="2300" b="1" dirty="0">
                <a:solidFill>
                  <a:srgbClr val="FF0000"/>
                </a:solidFill>
              </a:rPr>
              <a:t> </a:t>
            </a:r>
            <a:r>
              <a:rPr lang="vi-VN" sz="2300" b="1" dirty="0">
                <a:solidFill>
                  <a:srgbClr val="FF0000"/>
                </a:solidFill>
              </a:rPr>
              <a:t>Progetto</a:t>
            </a:r>
            <a:r>
              <a:rPr lang="it-IT" sz="2300" b="1" dirty="0">
                <a:solidFill>
                  <a:srgbClr val="FF0000"/>
                </a:solidFill>
              </a:rPr>
              <a:t> </a:t>
            </a:r>
            <a:r>
              <a:rPr lang="vi-VN" sz="2300" b="1" dirty="0">
                <a:solidFill>
                  <a:srgbClr val="FF0000"/>
                </a:solidFill>
              </a:rPr>
              <a:t>formativo</a:t>
            </a:r>
            <a:r>
              <a:rPr lang="it-IT" sz="2300" b="1" dirty="0">
                <a:solidFill>
                  <a:srgbClr val="FF0000"/>
                </a:solidFill>
              </a:rPr>
              <a:t> </a:t>
            </a:r>
            <a:r>
              <a:rPr lang="vi-VN" sz="2300" b="1" dirty="0">
                <a:solidFill>
                  <a:srgbClr val="FF0000"/>
                </a:solidFill>
              </a:rPr>
              <a:t>individuale</a:t>
            </a:r>
            <a:r>
              <a:rPr lang="it-IT" sz="2300" dirty="0">
                <a:solidFill>
                  <a:srgbClr val="002060"/>
                </a:solidFill>
              </a:rPr>
              <a:t> </a:t>
            </a:r>
            <a:r>
              <a:rPr lang="vi-VN" sz="2300" dirty="0">
                <a:solidFill>
                  <a:srgbClr val="002060"/>
                </a:solidFill>
              </a:rPr>
              <a:t>(P.F.I.).</a:t>
            </a:r>
            <a:endParaRPr lang="it-IT" sz="2300" dirty="0">
              <a:solidFill>
                <a:srgbClr val="002060"/>
              </a:solidFill>
            </a:endParaRPr>
          </a:p>
          <a:p>
            <a:endParaRPr lang="vi-VN" sz="600" dirty="0">
              <a:solidFill>
                <a:srgbClr val="002060"/>
              </a:solidFill>
            </a:endParaRPr>
          </a:p>
          <a:p>
            <a:r>
              <a:rPr lang="vi-VN" sz="2300" b="1" dirty="0">
                <a:solidFill>
                  <a:srgbClr val="FF0000"/>
                </a:solidFill>
              </a:rPr>
              <a:t>Le</a:t>
            </a:r>
            <a:r>
              <a:rPr lang="it-IT" sz="2300" b="1" dirty="0">
                <a:solidFill>
                  <a:srgbClr val="FF0000"/>
                </a:solidFill>
              </a:rPr>
              <a:t> </a:t>
            </a:r>
            <a:r>
              <a:rPr lang="vi-VN" sz="2300" b="1" dirty="0">
                <a:solidFill>
                  <a:srgbClr val="FF0000"/>
                </a:solidFill>
              </a:rPr>
              <a:t>unità</a:t>
            </a:r>
            <a:r>
              <a:rPr lang="it-IT" sz="2300" b="1" dirty="0">
                <a:solidFill>
                  <a:srgbClr val="FF0000"/>
                </a:solidFill>
              </a:rPr>
              <a:t> </a:t>
            </a:r>
            <a:r>
              <a:rPr lang="vi-VN" sz="2300" b="1" dirty="0">
                <a:solidFill>
                  <a:srgbClr val="FF0000"/>
                </a:solidFill>
              </a:rPr>
              <a:t>di</a:t>
            </a:r>
            <a:r>
              <a:rPr lang="it-IT" sz="2300" b="1" dirty="0">
                <a:solidFill>
                  <a:srgbClr val="FF0000"/>
                </a:solidFill>
              </a:rPr>
              <a:t> </a:t>
            </a:r>
            <a:r>
              <a:rPr lang="vi-VN" sz="2300" b="1" dirty="0">
                <a:solidFill>
                  <a:srgbClr val="FF0000"/>
                </a:solidFill>
              </a:rPr>
              <a:t>apprendimento</a:t>
            </a:r>
            <a:r>
              <a:rPr lang="it-IT" sz="2300" b="1" dirty="0">
                <a:solidFill>
                  <a:srgbClr val="FF0000"/>
                </a:solidFill>
              </a:rPr>
              <a:t> </a:t>
            </a:r>
            <a:r>
              <a:rPr lang="vi-VN" sz="2300" b="1" dirty="0">
                <a:solidFill>
                  <a:srgbClr val="FF0000"/>
                </a:solidFill>
              </a:rPr>
              <a:t>costituiscono</a:t>
            </a:r>
            <a:r>
              <a:rPr lang="it-IT" sz="2300" b="1" dirty="0">
                <a:solidFill>
                  <a:srgbClr val="FF0000"/>
                </a:solidFill>
              </a:rPr>
              <a:t> </a:t>
            </a:r>
            <a:r>
              <a:rPr lang="vi-VN" sz="2300" b="1" dirty="0">
                <a:solidFill>
                  <a:srgbClr val="FF0000"/>
                </a:solidFill>
              </a:rPr>
              <a:t>il</a:t>
            </a:r>
            <a:r>
              <a:rPr lang="it-IT" sz="2300" b="1" dirty="0">
                <a:solidFill>
                  <a:srgbClr val="FF0000"/>
                </a:solidFill>
              </a:rPr>
              <a:t> </a:t>
            </a:r>
            <a:r>
              <a:rPr lang="vi-VN" sz="2300" b="1" dirty="0">
                <a:solidFill>
                  <a:srgbClr val="FF0000"/>
                </a:solidFill>
              </a:rPr>
              <a:t>riferimento</a:t>
            </a:r>
            <a:r>
              <a:rPr lang="it-IT" sz="2300" b="1" dirty="0">
                <a:solidFill>
                  <a:srgbClr val="FF0000"/>
                </a:solidFill>
              </a:rPr>
              <a:t> </a:t>
            </a:r>
            <a:r>
              <a:rPr lang="vi-VN" sz="2300" b="1" dirty="0">
                <a:solidFill>
                  <a:srgbClr val="FF0000"/>
                </a:solidFill>
              </a:rPr>
              <a:t>per</a:t>
            </a:r>
            <a:r>
              <a:rPr lang="it-IT" sz="2300" b="1" dirty="0">
                <a:solidFill>
                  <a:srgbClr val="FF0000"/>
                </a:solidFill>
              </a:rPr>
              <a:t> </a:t>
            </a:r>
            <a:r>
              <a:rPr lang="vi-VN" sz="2300" b="1" dirty="0">
                <a:solidFill>
                  <a:srgbClr val="FF0000"/>
                </a:solidFill>
              </a:rPr>
              <a:t>la</a:t>
            </a:r>
            <a:r>
              <a:rPr lang="it-IT" sz="2300" b="1" dirty="0">
                <a:solidFill>
                  <a:srgbClr val="FF0000"/>
                </a:solidFill>
              </a:rPr>
              <a:t> </a:t>
            </a:r>
            <a:r>
              <a:rPr lang="vi-VN" sz="2300" b="1" dirty="0">
                <a:solidFill>
                  <a:srgbClr val="FF0000"/>
                </a:solidFill>
              </a:rPr>
              <a:t>valutazione,</a:t>
            </a:r>
            <a:r>
              <a:rPr lang="it-IT" sz="2300" b="1" dirty="0">
                <a:solidFill>
                  <a:srgbClr val="FF0000"/>
                </a:solidFill>
              </a:rPr>
              <a:t> </a:t>
            </a:r>
            <a:r>
              <a:rPr lang="vi-VN" sz="2300" b="1" dirty="0">
                <a:solidFill>
                  <a:srgbClr val="FF0000"/>
                </a:solidFill>
              </a:rPr>
              <a:t>la</a:t>
            </a:r>
            <a:r>
              <a:rPr lang="it-IT" sz="2300" b="1" dirty="0">
                <a:solidFill>
                  <a:srgbClr val="FF0000"/>
                </a:solidFill>
              </a:rPr>
              <a:t> </a:t>
            </a:r>
            <a:r>
              <a:rPr lang="vi-VN" sz="2300" b="1" dirty="0">
                <a:solidFill>
                  <a:srgbClr val="FF0000"/>
                </a:solidFill>
              </a:rPr>
              <a:t>certificazione</a:t>
            </a:r>
            <a:r>
              <a:rPr lang="it-IT" sz="2300" b="1" dirty="0">
                <a:solidFill>
                  <a:srgbClr val="FF0000"/>
                </a:solidFill>
              </a:rPr>
              <a:t> </a:t>
            </a:r>
            <a:r>
              <a:rPr lang="vi-VN" sz="2300" b="1" dirty="0">
                <a:solidFill>
                  <a:srgbClr val="FF0000"/>
                </a:solidFill>
              </a:rPr>
              <a:t>e</a:t>
            </a:r>
            <a:r>
              <a:rPr lang="it-IT" sz="2300" b="1" dirty="0">
                <a:solidFill>
                  <a:srgbClr val="FF0000"/>
                </a:solidFill>
              </a:rPr>
              <a:t> </a:t>
            </a:r>
            <a:r>
              <a:rPr lang="vi-VN" sz="2300" b="1" dirty="0">
                <a:solidFill>
                  <a:srgbClr val="FF0000"/>
                </a:solidFill>
              </a:rPr>
              <a:t>il</a:t>
            </a:r>
            <a:r>
              <a:rPr lang="it-IT" sz="2300" b="1" dirty="0">
                <a:solidFill>
                  <a:srgbClr val="FF0000"/>
                </a:solidFill>
              </a:rPr>
              <a:t> </a:t>
            </a:r>
            <a:r>
              <a:rPr lang="vi-VN" sz="2300" b="1" dirty="0">
                <a:solidFill>
                  <a:srgbClr val="FF0000"/>
                </a:solidFill>
              </a:rPr>
              <a:t>riconoscimento</a:t>
            </a:r>
            <a:r>
              <a:rPr lang="it-IT" sz="2300" b="1" dirty="0">
                <a:solidFill>
                  <a:srgbClr val="FF0000"/>
                </a:solidFill>
              </a:rPr>
              <a:t> </a:t>
            </a:r>
            <a:r>
              <a:rPr lang="vi-VN" sz="2300" b="1" dirty="0">
                <a:solidFill>
                  <a:srgbClr val="FF0000"/>
                </a:solidFill>
              </a:rPr>
              <a:t>dei</a:t>
            </a:r>
            <a:r>
              <a:rPr lang="it-IT" sz="2300" b="1" dirty="0">
                <a:solidFill>
                  <a:srgbClr val="FF0000"/>
                </a:solidFill>
              </a:rPr>
              <a:t> </a:t>
            </a:r>
            <a:r>
              <a:rPr lang="vi-VN" sz="2300" b="1" dirty="0">
                <a:solidFill>
                  <a:srgbClr val="FF0000"/>
                </a:solidFill>
              </a:rPr>
              <a:t>crediti</a:t>
            </a:r>
            <a:r>
              <a:rPr lang="it-IT" sz="2300" b="1" dirty="0">
                <a:solidFill>
                  <a:srgbClr val="FF0000"/>
                </a:solidFill>
              </a:rPr>
              <a:t> </a:t>
            </a:r>
            <a:r>
              <a:rPr lang="vi-VN" sz="2300" dirty="0">
                <a:solidFill>
                  <a:srgbClr val="002060"/>
                </a:solidFill>
              </a:rPr>
              <a:t>(nel</a:t>
            </a:r>
            <a:r>
              <a:rPr lang="it-IT" sz="2300" dirty="0">
                <a:solidFill>
                  <a:srgbClr val="002060"/>
                </a:solidFill>
              </a:rPr>
              <a:t> </a:t>
            </a:r>
            <a:r>
              <a:rPr lang="vi-VN" sz="2300" dirty="0">
                <a:solidFill>
                  <a:srgbClr val="002060"/>
                </a:solidFill>
              </a:rPr>
              <a:t>caso</a:t>
            </a:r>
            <a:r>
              <a:rPr lang="it-IT" sz="2300" dirty="0">
                <a:solidFill>
                  <a:srgbClr val="002060"/>
                </a:solidFill>
              </a:rPr>
              <a:t> </a:t>
            </a:r>
            <a:r>
              <a:rPr lang="vi-VN" sz="2300" dirty="0">
                <a:solidFill>
                  <a:srgbClr val="002060"/>
                </a:solidFill>
              </a:rPr>
              <a:t>di</a:t>
            </a:r>
            <a:r>
              <a:rPr lang="it-IT" sz="2300" dirty="0">
                <a:solidFill>
                  <a:srgbClr val="002060"/>
                </a:solidFill>
              </a:rPr>
              <a:t> </a:t>
            </a:r>
            <a:r>
              <a:rPr lang="vi-VN" sz="2300" dirty="0">
                <a:solidFill>
                  <a:srgbClr val="002060"/>
                </a:solidFill>
              </a:rPr>
              <a:t>passaggi</a:t>
            </a:r>
            <a:r>
              <a:rPr lang="it-IT" sz="2300" dirty="0">
                <a:solidFill>
                  <a:srgbClr val="002060"/>
                </a:solidFill>
              </a:rPr>
              <a:t> </a:t>
            </a:r>
            <a:r>
              <a:rPr lang="vi-VN" sz="2300" dirty="0">
                <a:solidFill>
                  <a:srgbClr val="002060"/>
                </a:solidFill>
              </a:rPr>
              <a:t>ad</a:t>
            </a:r>
            <a:r>
              <a:rPr lang="it-IT" sz="2300" dirty="0">
                <a:solidFill>
                  <a:srgbClr val="002060"/>
                </a:solidFill>
              </a:rPr>
              <a:t> </a:t>
            </a:r>
            <a:r>
              <a:rPr lang="vi-VN" sz="2300" dirty="0">
                <a:solidFill>
                  <a:srgbClr val="002060"/>
                </a:solidFill>
              </a:rPr>
              <a:t>altri</a:t>
            </a:r>
            <a:r>
              <a:rPr lang="it-IT" sz="2300" dirty="0">
                <a:solidFill>
                  <a:srgbClr val="002060"/>
                </a:solidFill>
              </a:rPr>
              <a:t> </a:t>
            </a:r>
            <a:r>
              <a:rPr lang="vi-VN" sz="2300" dirty="0">
                <a:solidFill>
                  <a:srgbClr val="002060"/>
                </a:solidFill>
              </a:rPr>
              <a:t>percorsi</a:t>
            </a:r>
            <a:r>
              <a:rPr lang="it-IT" sz="2300" dirty="0">
                <a:solidFill>
                  <a:srgbClr val="002060"/>
                </a:solidFill>
              </a:rPr>
              <a:t> </a:t>
            </a:r>
            <a:r>
              <a:rPr lang="vi-VN" sz="2300" dirty="0">
                <a:solidFill>
                  <a:srgbClr val="002060"/>
                </a:solidFill>
              </a:rPr>
              <a:t>di</a:t>
            </a:r>
            <a:r>
              <a:rPr lang="it-IT" sz="2300" dirty="0">
                <a:solidFill>
                  <a:srgbClr val="002060"/>
                </a:solidFill>
              </a:rPr>
              <a:t> </a:t>
            </a:r>
            <a:r>
              <a:rPr lang="vi-VN" sz="2300" dirty="0">
                <a:solidFill>
                  <a:srgbClr val="002060"/>
                </a:solidFill>
              </a:rPr>
              <a:t>istruzione</a:t>
            </a:r>
            <a:r>
              <a:rPr lang="it-IT" sz="2300" dirty="0">
                <a:solidFill>
                  <a:srgbClr val="002060"/>
                </a:solidFill>
              </a:rPr>
              <a:t> </a:t>
            </a:r>
            <a:r>
              <a:rPr lang="vi-VN" sz="2300" dirty="0">
                <a:solidFill>
                  <a:srgbClr val="002060"/>
                </a:solidFill>
              </a:rPr>
              <a:t>e</a:t>
            </a:r>
            <a:r>
              <a:rPr lang="it-IT" sz="2300" dirty="0">
                <a:solidFill>
                  <a:srgbClr val="002060"/>
                </a:solidFill>
              </a:rPr>
              <a:t> </a:t>
            </a:r>
            <a:r>
              <a:rPr lang="vi-VN" sz="2300" dirty="0">
                <a:solidFill>
                  <a:srgbClr val="002060"/>
                </a:solidFill>
              </a:rPr>
              <a:t>formazione).</a:t>
            </a:r>
            <a:endParaRPr lang="it-IT" sz="2300" dirty="0">
              <a:solidFill>
                <a:srgbClr val="002060"/>
              </a:solidFill>
            </a:endParaRPr>
          </a:p>
          <a:p>
            <a:endParaRPr lang="vi-VN" sz="600" dirty="0">
              <a:solidFill>
                <a:srgbClr val="002060"/>
              </a:solidFill>
            </a:endParaRPr>
          </a:p>
          <a:p>
            <a:r>
              <a:rPr lang="vi-VN" sz="2300" dirty="0">
                <a:solidFill>
                  <a:srgbClr val="002060"/>
                </a:solidFill>
              </a:rPr>
              <a:t>I</a:t>
            </a:r>
            <a:r>
              <a:rPr lang="it-IT" sz="2300" dirty="0">
                <a:solidFill>
                  <a:srgbClr val="002060"/>
                </a:solidFill>
              </a:rPr>
              <a:t> </a:t>
            </a:r>
            <a:r>
              <a:rPr lang="vi-VN" sz="2300" dirty="0">
                <a:solidFill>
                  <a:srgbClr val="002060"/>
                </a:solidFill>
              </a:rPr>
              <a:t>percorsi</a:t>
            </a:r>
            <a:r>
              <a:rPr lang="it-IT" sz="2300" dirty="0">
                <a:solidFill>
                  <a:srgbClr val="002060"/>
                </a:solidFill>
              </a:rPr>
              <a:t> </a:t>
            </a:r>
            <a:r>
              <a:rPr lang="vi-VN" sz="2300" dirty="0">
                <a:solidFill>
                  <a:srgbClr val="002060"/>
                </a:solidFill>
              </a:rPr>
              <a:t>si</a:t>
            </a:r>
            <a:r>
              <a:rPr lang="it-IT" sz="2300" dirty="0">
                <a:solidFill>
                  <a:srgbClr val="002060"/>
                </a:solidFill>
              </a:rPr>
              <a:t> </a:t>
            </a:r>
            <a:r>
              <a:rPr lang="vi-VN" sz="2300" dirty="0">
                <a:solidFill>
                  <a:srgbClr val="002060"/>
                </a:solidFill>
              </a:rPr>
              <a:t>concludono</a:t>
            </a:r>
            <a:r>
              <a:rPr lang="it-IT" sz="2300" dirty="0">
                <a:solidFill>
                  <a:srgbClr val="002060"/>
                </a:solidFill>
              </a:rPr>
              <a:t> </a:t>
            </a:r>
            <a:r>
              <a:rPr lang="vi-VN" sz="2300" dirty="0">
                <a:solidFill>
                  <a:srgbClr val="002060"/>
                </a:solidFill>
              </a:rPr>
              <a:t>con</a:t>
            </a:r>
            <a:r>
              <a:rPr lang="it-IT" sz="2300" dirty="0">
                <a:solidFill>
                  <a:srgbClr val="002060"/>
                </a:solidFill>
              </a:rPr>
              <a:t> </a:t>
            </a:r>
            <a:r>
              <a:rPr lang="vi-VN" sz="2300" b="1" dirty="0">
                <a:solidFill>
                  <a:srgbClr val="002060"/>
                </a:solidFill>
              </a:rPr>
              <a:t>l’esame</a:t>
            </a:r>
            <a:r>
              <a:rPr lang="it-IT" sz="2300" b="1" dirty="0">
                <a:solidFill>
                  <a:srgbClr val="002060"/>
                </a:solidFill>
              </a:rPr>
              <a:t> </a:t>
            </a:r>
            <a:r>
              <a:rPr lang="vi-VN" sz="2300" b="1" dirty="0">
                <a:solidFill>
                  <a:srgbClr val="002060"/>
                </a:solidFill>
              </a:rPr>
              <a:t>di</a:t>
            </a:r>
            <a:r>
              <a:rPr lang="it-IT" sz="2300" b="1" dirty="0">
                <a:solidFill>
                  <a:srgbClr val="002060"/>
                </a:solidFill>
              </a:rPr>
              <a:t> </a:t>
            </a:r>
            <a:r>
              <a:rPr lang="vi-VN" sz="2300" b="1" dirty="0">
                <a:solidFill>
                  <a:srgbClr val="002060"/>
                </a:solidFill>
              </a:rPr>
              <a:t>Stato</a:t>
            </a:r>
            <a:r>
              <a:rPr lang="vi-VN" sz="2300" dirty="0">
                <a:solidFill>
                  <a:srgbClr val="002060"/>
                </a:solidFill>
              </a:rPr>
              <a:t>.</a:t>
            </a:r>
            <a:r>
              <a:rPr lang="it-IT" sz="2300" dirty="0">
                <a:solidFill>
                  <a:srgbClr val="002060"/>
                </a:solidFill>
              </a:rPr>
              <a:t> </a:t>
            </a:r>
            <a:r>
              <a:rPr lang="vi-VN" sz="2300" b="1" dirty="0">
                <a:solidFill>
                  <a:srgbClr val="FF0000"/>
                </a:solidFill>
              </a:rPr>
              <a:t>Al diploma è</a:t>
            </a:r>
            <a:r>
              <a:rPr lang="it-IT" sz="2300" b="1" dirty="0">
                <a:solidFill>
                  <a:srgbClr val="FF0000"/>
                </a:solidFill>
              </a:rPr>
              <a:t> </a:t>
            </a:r>
            <a:r>
              <a:rPr lang="vi-VN" sz="2300" b="1" dirty="0">
                <a:solidFill>
                  <a:srgbClr val="FF0000"/>
                </a:solidFill>
              </a:rPr>
              <a:t>allegato</a:t>
            </a:r>
            <a:r>
              <a:rPr lang="it-IT" sz="2300" b="1" dirty="0">
                <a:solidFill>
                  <a:srgbClr val="FF0000"/>
                </a:solidFill>
              </a:rPr>
              <a:t> </a:t>
            </a:r>
            <a:r>
              <a:rPr lang="vi-VN" sz="2300" b="1" dirty="0">
                <a:solidFill>
                  <a:srgbClr val="FF0000"/>
                </a:solidFill>
              </a:rPr>
              <a:t>il</a:t>
            </a:r>
            <a:r>
              <a:rPr lang="it-IT" sz="2300" b="1" dirty="0">
                <a:solidFill>
                  <a:srgbClr val="FF0000"/>
                </a:solidFill>
              </a:rPr>
              <a:t> </a:t>
            </a:r>
            <a:r>
              <a:rPr lang="vi-VN" sz="2300" b="1" dirty="0">
                <a:solidFill>
                  <a:srgbClr val="FF0000"/>
                </a:solidFill>
              </a:rPr>
              <a:t>curriculum</a:t>
            </a:r>
            <a:r>
              <a:rPr lang="it-IT" sz="2300" b="1" dirty="0">
                <a:solidFill>
                  <a:srgbClr val="FF0000"/>
                </a:solidFill>
              </a:rPr>
              <a:t> </a:t>
            </a:r>
            <a:r>
              <a:rPr lang="vi-VN" sz="2300" b="1" dirty="0">
                <a:solidFill>
                  <a:srgbClr val="FF0000"/>
                </a:solidFill>
              </a:rPr>
              <a:t>della</a:t>
            </a:r>
            <a:r>
              <a:rPr lang="it-IT" sz="2300" b="1" dirty="0">
                <a:solidFill>
                  <a:srgbClr val="FF0000"/>
                </a:solidFill>
              </a:rPr>
              <a:t> </a:t>
            </a:r>
            <a:r>
              <a:rPr lang="vi-VN" sz="2300" b="1" dirty="0">
                <a:solidFill>
                  <a:srgbClr val="FF0000"/>
                </a:solidFill>
              </a:rPr>
              <a:t>studentessa</a:t>
            </a:r>
            <a:r>
              <a:rPr lang="it-IT" sz="2300" b="1" dirty="0">
                <a:solidFill>
                  <a:srgbClr val="FF0000"/>
                </a:solidFill>
              </a:rPr>
              <a:t> </a:t>
            </a:r>
            <a:r>
              <a:rPr lang="vi-VN" sz="2300" b="1" dirty="0">
                <a:solidFill>
                  <a:srgbClr val="FF0000"/>
                </a:solidFill>
              </a:rPr>
              <a:t>e</a:t>
            </a:r>
            <a:r>
              <a:rPr lang="it-IT" sz="2300" b="1" dirty="0">
                <a:solidFill>
                  <a:srgbClr val="FF0000"/>
                </a:solidFill>
              </a:rPr>
              <a:t> </a:t>
            </a:r>
            <a:r>
              <a:rPr lang="vi-VN" sz="2300" b="1" dirty="0">
                <a:solidFill>
                  <a:srgbClr val="FF0000"/>
                </a:solidFill>
              </a:rPr>
              <a:t>dello</a:t>
            </a:r>
            <a:r>
              <a:rPr lang="it-IT" sz="2300" b="1" dirty="0">
                <a:solidFill>
                  <a:srgbClr val="FF0000"/>
                </a:solidFill>
              </a:rPr>
              <a:t> </a:t>
            </a:r>
            <a:r>
              <a:rPr lang="vi-VN" sz="2300" b="1" dirty="0">
                <a:solidFill>
                  <a:srgbClr val="FF0000"/>
                </a:solidFill>
              </a:rPr>
              <a:t>studente</a:t>
            </a:r>
            <a:r>
              <a:rPr lang="vi-VN" sz="2300" dirty="0">
                <a:solidFill>
                  <a:srgbClr val="002060"/>
                </a:solidFill>
              </a:rPr>
              <a:t>,</a:t>
            </a:r>
            <a:r>
              <a:rPr lang="it-IT" sz="2300" dirty="0">
                <a:solidFill>
                  <a:srgbClr val="002060"/>
                </a:solidFill>
              </a:rPr>
              <a:t> </a:t>
            </a:r>
            <a:r>
              <a:rPr lang="vi-VN" sz="2300" dirty="0">
                <a:solidFill>
                  <a:srgbClr val="002060"/>
                </a:solidFill>
              </a:rPr>
              <a:t>come</a:t>
            </a:r>
            <a:r>
              <a:rPr lang="it-IT" sz="2300" dirty="0">
                <a:solidFill>
                  <a:srgbClr val="002060"/>
                </a:solidFill>
              </a:rPr>
              <a:t> </a:t>
            </a:r>
            <a:r>
              <a:rPr lang="vi-VN" sz="2300" dirty="0">
                <a:solidFill>
                  <a:srgbClr val="002060"/>
                </a:solidFill>
              </a:rPr>
              <a:t>disciplinato</a:t>
            </a:r>
            <a:r>
              <a:rPr lang="it-IT" sz="2300" dirty="0">
                <a:solidFill>
                  <a:srgbClr val="002060"/>
                </a:solidFill>
              </a:rPr>
              <a:t> </a:t>
            </a:r>
            <a:r>
              <a:rPr lang="vi-VN" sz="2300" dirty="0">
                <a:solidFill>
                  <a:srgbClr val="002060"/>
                </a:solidFill>
              </a:rPr>
              <a:t>all’articolo</a:t>
            </a:r>
            <a:r>
              <a:rPr lang="it-IT" sz="2300" dirty="0">
                <a:solidFill>
                  <a:srgbClr val="002060"/>
                </a:solidFill>
              </a:rPr>
              <a:t> </a:t>
            </a:r>
            <a:r>
              <a:rPr lang="vi-VN" sz="2300" dirty="0">
                <a:solidFill>
                  <a:srgbClr val="002060"/>
                </a:solidFill>
              </a:rPr>
              <a:t>21</a:t>
            </a:r>
            <a:r>
              <a:rPr lang="it-IT" sz="2300" dirty="0">
                <a:solidFill>
                  <a:srgbClr val="002060"/>
                </a:solidFill>
              </a:rPr>
              <a:t> </a:t>
            </a:r>
            <a:r>
              <a:rPr lang="vi-VN" sz="2300" dirty="0">
                <a:solidFill>
                  <a:srgbClr val="002060"/>
                </a:solidFill>
              </a:rPr>
              <a:t>del</a:t>
            </a:r>
            <a:r>
              <a:rPr lang="it-IT" sz="2300" dirty="0">
                <a:solidFill>
                  <a:srgbClr val="002060"/>
                </a:solidFill>
              </a:rPr>
              <a:t> </a:t>
            </a:r>
            <a:r>
              <a:rPr lang="vi-VN" sz="2300" dirty="0">
                <a:solidFill>
                  <a:srgbClr val="002060"/>
                </a:solidFill>
              </a:rPr>
              <a:t>decreto</a:t>
            </a:r>
            <a:r>
              <a:rPr lang="it-IT" sz="2300" dirty="0">
                <a:solidFill>
                  <a:srgbClr val="002060"/>
                </a:solidFill>
              </a:rPr>
              <a:t> </a:t>
            </a:r>
            <a:r>
              <a:rPr lang="vi-VN" sz="2300" dirty="0">
                <a:solidFill>
                  <a:srgbClr val="002060"/>
                </a:solidFill>
              </a:rPr>
              <a:t>legislativo</a:t>
            </a:r>
            <a:r>
              <a:rPr lang="it-IT" sz="2300" dirty="0">
                <a:solidFill>
                  <a:srgbClr val="002060"/>
                </a:solidFill>
              </a:rPr>
              <a:t> </a:t>
            </a:r>
            <a:r>
              <a:rPr lang="vi-VN" sz="2300" dirty="0">
                <a:solidFill>
                  <a:srgbClr val="002060"/>
                </a:solidFill>
              </a:rPr>
              <a:t>13</a:t>
            </a:r>
            <a:r>
              <a:rPr lang="it-IT" sz="2300" dirty="0">
                <a:solidFill>
                  <a:srgbClr val="002060"/>
                </a:solidFill>
              </a:rPr>
              <a:t> </a:t>
            </a:r>
            <a:r>
              <a:rPr lang="vi-VN" sz="2300" dirty="0">
                <a:solidFill>
                  <a:srgbClr val="002060"/>
                </a:solidFill>
              </a:rPr>
              <a:t>aprile</a:t>
            </a:r>
            <a:r>
              <a:rPr lang="it-IT" sz="2300" dirty="0">
                <a:solidFill>
                  <a:srgbClr val="002060"/>
                </a:solidFill>
              </a:rPr>
              <a:t> </a:t>
            </a:r>
            <a:r>
              <a:rPr lang="vi-VN" sz="2300" dirty="0">
                <a:solidFill>
                  <a:srgbClr val="002060"/>
                </a:solidFill>
              </a:rPr>
              <a:t>2017,</a:t>
            </a:r>
            <a:r>
              <a:rPr lang="it-IT" sz="2300" dirty="0">
                <a:solidFill>
                  <a:srgbClr val="002060"/>
                </a:solidFill>
              </a:rPr>
              <a:t> </a:t>
            </a:r>
            <a:r>
              <a:rPr lang="vi-VN" sz="2300" dirty="0">
                <a:solidFill>
                  <a:srgbClr val="002060"/>
                </a:solidFill>
              </a:rPr>
              <a:t>n.62.</a:t>
            </a:r>
            <a:endParaRPr lang="it-IT" sz="2300" dirty="0">
              <a:solidFill>
                <a:srgbClr val="002060"/>
              </a:solidFill>
            </a:endParaRPr>
          </a:p>
        </p:txBody>
      </p:sp>
    </p:spTree>
    <p:extLst>
      <p:ext uri="{BB962C8B-B14F-4D97-AF65-F5344CB8AC3E}">
        <p14:creationId xmlns:p14="http://schemas.microsoft.com/office/powerpoint/2010/main" xmlns="" val="120473044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p:cNvSpPr>
            <a:spLocks noGrp="1"/>
          </p:cNvSpPr>
          <p:nvPr>
            <p:ph type="ftr" sz="quarter" idx="11"/>
          </p:nvPr>
        </p:nvSpPr>
        <p:spPr/>
        <p:txBody>
          <a:bodyPr/>
          <a:lstStyle/>
          <a:p>
            <a:r>
              <a:rPr lang="it-IT">
                <a:solidFill>
                  <a:prstClr val="black">
                    <a:tint val="75000"/>
                  </a:prstClr>
                </a:solidFill>
              </a:rPr>
              <a:t>Prof. Gioacchino SOMMA</a:t>
            </a:r>
          </a:p>
        </p:txBody>
      </p:sp>
      <p:sp>
        <p:nvSpPr>
          <p:cNvPr id="5" name="CasellaDiTesto 4"/>
          <p:cNvSpPr txBox="1"/>
          <p:nvPr/>
        </p:nvSpPr>
        <p:spPr>
          <a:xfrm>
            <a:off x="767569" y="188640"/>
            <a:ext cx="7656834" cy="523220"/>
          </a:xfrm>
          <a:prstGeom prst="rect">
            <a:avLst/>
          </a:prstGeom>
          <a:noFill/>
        </p:spPr>
        <p:txBody>
          <a:bodyPr wrap="square" rtlCol="0">
            <a:spAutoFit/>
          </a:bodyPr>
          <a:lstStyle/>
          <a:p>
            <a:pPr algn="ctr"/>
            <a:r>
              <a:rPr lang="it-IT" sz="2800" b="1" dirty="0" err="1">
                <a:solidFill>
                  <a:srgbClr val="FF0000"/>
                </a:solidFill>
                <a:effectLst>
                  <a:outerShdw blurRad="38100" dist="38100" dir="2700000" algn="tl">
                    <a:srgbClr val="000000">
                      <a:alpha val="43137"/>
                    </a:srgbClr>
                  </a:outerShdw>
                </a:effectLst>
              </a:rPr>
              <a:t>D.Lgs.</a:t>
            </a:r>
            <a:r>
              <a:rPr lang="it-IT" sz="2800" b="1" dirty="0">
                <a:solidFill>
                  <a:srgbClr val="FF0000"/>
                </a:solidFill>
                <a:effectLst>
                  <a:outerShdw blurRad="38100" dist="38100" dir="2700000" algn="tl">
                    <a:srgbClr val="000000">
                      <a:alpha val="43137"/>
                    </a:srgbClr>
                  </a:outerShdw>
                </a:effectLst>
              </a:rPr>
              <a:t> 61/17</a:t>
            </a:r>
          </a:p>
        </p:txBody>
      </p:sp>
      <p:sp>
        <p:nvSpPr>
          <p:cNvPr id="14" name="Rettangolo 13"/>
          <p:cNvSpPr/>
          <p:nvPr/>
        </p:nvSpPr>
        <p:spPr>
          <a:xfrm>
            <a:off x="285056" y="836712"/>
            <a:ext cx="8640960" cy="5078313"/>
          </a:xfrm>
          <a:prstGeom prst="rect">
            <a:avLst/>
          </a:prstGeom>
        </p:spPr>
        <p:txBody>
          <a:bodyPr wrap="square">
            <a:spAutoFit/>
          </a:bodyPr>
          <a:lstStyle/>
          <a:p>
            <a:pPr algn="ctr"/>
            <a:r>
              <a:rPr lang="it-IT" sz="3600" b="1" dirty="0">
                <a:solidFill>
                  <a:srgbClr val="002060"/>
                </a:solidFill>
              </a:rPr>
              <a:t>LA CERTIFICAZIONE DELLE COMPETENZE</a:t>
            </a:r>
          </a:p>
          <a:p>
            <a:endParaRPr lang="it-IT" sz="2400" dirty="0">
              <a:solidFill>
                <a:srgbClr val="002060"/>
              </a:solidFill>
            </a:endParaRPr>
          </a:p>
          <a:p>
            <a:r>
              <a:rPr lang="it-IT" sz="2400" dirty="0">
                <a:solidFill>
                  <a:srgbClr val="002060"/>
                </a:solidFill>
              </a:rPr>
              <a:t>È la procedura per il </a:t>
            </a:r>
            <a:r>
              <a:rPr lang="it-IT" sz="2400" b="1" dirty="0">
                <a:solidFill>
                  <a:srgbClr val="FF0000"/>
                </a:solidFill>
              </a:rPr>
              <a:t>formale riconoscimento</a:t>
            </a:r>
            <a:r>
              <a:rPr lang="it-IT" sz="2400" dirty="0">
                <a:solidFill>
                  <a:srgbClr val="002060"/>
                </a:solidFill>
              </a:rPr>
              <a:t>, da parte dell’ente titolato (a norma dell’art. 2, lettera g) del </a:t>
            </a:r>
            <a:r>
              <a:rPr lang="it-IT" sz="2400" dirty="0" err="1">
                <a:solidFill>
                  <a:srgbClr val="002060"/>
                </a:solidFill>
              </a:rPr>
              <a:t>D.Lgs.</a:t>
            </a:r>
            <a:r>
              <a:rPr lang="it-IT" sz="2400" dirty="0">
                <a:solidFill>
                  <a:srgbClr val="002060"/>
                </a:solidFill>
              </a:rPr>
              <a:t> 13/2013), in base alle norme generali, ai livelli essenziali delle prestazioni ed agli standard minimi di cui al medesimo decreto, </a:t>
            </a:r>
            <a:r>
              <a:rPr lang="it-IT" sz="2400" b="1" dirty="0">
                <a:solidFill>
                  <a:srgbClr val="FF0000"/>
                </a:solidFill>
              </a:rPr>
              <a:t>delle competenze acquisite dalla persona in contesti formali</a:t>
            </a:r>
            <a:r>
              <a:rPr lang="it-IT" sz="2400" dirty="0">
                <a:solidFill>
                  <a:srgbClr val="002060"/>
                </a:solidFill>
              </a:rPr>
              <a:t>, anche in caso di interruzione dl percorso formativo, o di quelle validate acquisite in contesti </a:t>
            </a:r>
            <a:r>
              <a:rPr lang="it-IT" sz="2400" b="1" dirty="0">
                <a:solidFill>
                  <a:srgbClr val="FF0000"/>
                </a:solidFill>
              </a:rPr>
              <a:t>non formali ed informali</a:t>
            </a:r>
            <a:r>
              <a:rPr lang="it-IT" sz="2400" dirty="0">
                <a:solidFill>
                  <a:srgbClr val="002060"/>
                </a:solidFill>
              </a:rPr>
              <a:t>.</a:t>
            </a:r>
          </a:p>
          <a:p>
            <a:endParaRPr lang="it-IT" sz="2400" b="1" dirty="0">
              <a:solidFill>
                <a:srgbClr val="002060"/>
              </a:solidFill>
            </a:endParaRPr>
          </a:p>
          <a:p>
            <a:r>
              <a:rPr lang="it-IT" sz="2400" dirty="0">
                <a:solidFill>
                  <a:srgbClr val="002060"/>
                </a:solidFill>
              </a:rPr>
              <a:t>La procedura di certificazione delle competenze </a:t>
            </a:r>
            <a:r>
              <a:rPr lang="it-IT" sz="2400" b="1" dirty="0">
                <a:solidFill>
                  <a:srgbClr val="FF0000"/>
                </a:solidFill>
              </a:rPr>
              <a:t>si conclude con il rilascio di un certificato</a:t>
            </a:r>
            <a:r>
              <a:rPr lang="it-IT" sz="2400" dirty="0">
                <a:solidFill>
                  <a:srgbClr val="002060"/>
                </a:solidFill>
              </a:rPr>
              <a:t> conforme agli standard minimi di cui all’art. 6 del </a:t>
            </a:r>
            <a:r>
              <a:rPr lang="it-IT" sz="2400" dirty="0" err="1">
                <a:solidFill>
                  <a:srgbClr val="002060"/>
                </a:solidFill>
              </a:rPr>
              <a:t>D.Lgs.</a:t>
            </a:r>
            <a:r>
              <a:rPr lang="it-IT" sz="2400" dirty="0">
                <a:solidFill>
                  <a:srgbClr val="002060"/>
                </a:solidFill>
              </a:rPr>
              <a:t> 13/2013</a:t>
            </a:r>
            <a:endParaRPr lang="it-IT" sz="2400" dirty="0">
              <a:solidFill>
                <a:srgbClr val="FF0000"/>
              </a:solidFill>
            </a:endParaRPr>
          </a:p>
        </p:txBody>
      </p:sp>
    </p:spTree>
    <p:extLst>
      <p:ext uri="{BB962C8B-B14F-4D97-AF65-F5344CB8AC3E}">
        <p14:creationId xmlns:p14="http://schemas.microsoft.com/office/powerpoint/2010/main" xmlns="" val="107230782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r>
              <a:rPr lang="it-IT">
                <a:solidFill>
                  <a:prstClr val="black">
                    <a:tint val="75000"/>
                  </a:prstClr>
                </a:solidFill>
              </a:rPr>
              <a:t>Prof. Gioacchino SOMMA</a:t>
            </a:r>
          </a:p>
        </p:txBody>
      </p:sp>
      <p:sp>
        <p:nvSpPr>
          <p:cNvPr id="3" name="CasellaDiTesto 2"/>
          <p:cNvSpPr txBox="1"/>
          <p:nvPr/>
        </p:nvSpPr>
        <p:spPr>
          <a:xfrm>
            <a:off x="767569" y="188640"/>
            <a:ext cx="7656834" cy="523220"/>
          </a:xfrm>
          <a:prstGeom prst="rect">
            <a:avLst/>
          </a:prstGeom>
          <a:noFill/>
        </p:spPr>
        <p:txBody>
          <a:bodyPr wrap="square" rtlCol="0">
            <a:spAutoFit/>
          </a:bodyPr>
          <a:lstStyle/>
          <a:p>
            <a:pPr algn="ctr"/>
            <a:r>
              <a:rPr lang="it-IT" sz="2800" b="1" dirty="0" err="1">
                <a:solidFill>
                  <a:srgbClr val="FF0000"/>
                </a:solidFill>
                <a:effectLst>
                  <a:outerShdw blurRad="38100" dist="38100" dir="2700000" algn="tl">
                    <a:srgbClr val="000000">
                      <a:alpha val="43137"/>
                    </a:srgbClr>
                  </a:outerShdw>
                </a:effectLst>
              </a:rPr>
              <a:t>D.Lgs.</a:t>
            </a:r>
            <a:r>
              <a:rPr lang="it-IT" sz="2800" b="1" dirty="0">
                <a:solidFill>
                  <a:srgbClr val="FF0000"/>
                </a:solidFill>
                <a:effectLst>
                  <a:outerShdw blurRad="38100" dist="38100" dir="2700000" algn="tl">
                    <a:srgbClr val="000000">
                      <a:alpha val="43137"/>
                    </a:srgbClr>
                  </a:outerShdw>
                </a:effectLst>
              </a:rPr>
              <a:t> 61/17</a:t>
            </a:r>
          </a:p>
        </p:txBody>
      </p:sp>
      <p:sp>
        <p:nvSpPr>
          <p:cNvPr id="4" name="Rettangolo 3"/>
          <p:cNvSpPr/>
          <p:nvPr/>
        </p:nvSpPr>
        <p:spPr>
          <a:xfrm>
            <a:off x="302568" y="2060848"/>
            <a:ext cx="8640960" cy="1323439"/>
          </a:xfrm>
          <a:prstGeom prst="rect">
            <a:avLst/>
          </a:prstGeom>
        </p:spPr>
        <p:txBody>
          <a:bodyPr wrap="square">
            <a:spAutoFit/>
          </a:bodyPr>
          <a:lstStyle/>
          <a:p>
            <a:pPr algn="ctr"/>
            <a:r>
              <a:rPr lang="it-IT" sz="4000" dirty="0">
                <a:solidFill>
                  <a:srgbClr val="002060"/>
                </a:solidFill>
              </a:rPr>
              <a:t>Prima di certificare le competenze </a:t>
            </a:r>
          </a:p>
          <a:p>
            <a:pPr algn="ctr"/>
            <a:r>
              <a:rPr lang="it-IT" sz="4000" b="1" dirty="0">
                <a:solidFill>
                  <a:srgbClr val="FF0000"/>
                </a:solidFill>
              </a:rPr>
              <a:t>BISOGNA PROMUOVERLE</a:t>
            </a:r>
          </a:p>
        </p:txBody>
      </p:sp>
    </p:spTree>
    <p:extLst>
      <p:ext uri="{BB962C8B-B14F-4D97-AF65-F5344CB8AC3E}">
        <p14:creationId xmlns:p14="http://schemas.microsoft.com/office/powerpoint/2010/main" xmlns="" val="269655946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r>
              <a:rPr lang="it-IT"/>
              <a:t>Prof. Gioacchino SOMMA</a:t>
            </a:r>
          </a:p>
        </p:txBody>
      </p:sp>
      <p:sp>
        <p:nvSpPr>
          <p:cNvPr id="3" name="CasellaDiTesto 2"/>
          <p:cNvSpPr txBox="1"/>
          <p:nvPr/>
        </p:nvSpPr>
        <p:spPr>
          <a:xfrm>
            <a:off x="767569" y="188640"/>
            <a:ext cx="7656834" cy="523220"/>
          </a:xfrm>
          <a:prstGeom prst="rect">
            <a:avLst/>
          </a:prstGeom>
          <a:noFill/>
        </p:spPr>
        <p:txBody>
          <a:bodyPr wrap="square" rtlCol="0">
            <a:spAutoFit/>
          </a:bodyPr>
          <a:lstStyle/>
          <a:p>
            <a:pPr algn="ctr"/>
            <a:r>
              <a:rPr lang="it-IT" sz="2800" b="1" dirty="0" err="1">
                <a:solidFill>
                  <a:srgbClr val="FF0000"/>
                </a:solidFill>
                <a:effectLst>
                  <a:outerShdw blurRad="38100" dist="38100" dir="2700000" algn="tl">
                    <a:srgbClr val="000000">
                      <a:alpha val="43137"/>
                    </a:srgbClr>
                  </a:outerShdw>
                </a:effectLst>
              </a:rPr>
              <a:t>D.Lgs.</a:t>
            </a:r>
            <a:r>
              <a:rPr lang="it-IT" sz="2800" b="1" dirty="0">
                <a:solidFill>
                  <a:srgbClr val="FF0000"/>
                </a:solidFill>
                <a:effectLst>
                  <a:outerShdw blurRad="38100" dist="38100" dir="2700000" algn="tl">
                    <a:srgbClr val="000000">
                      <a:alpha val="43137"/>
                    </a:srgbClr>
                  </a:outerShdw>
                </a:effectLst>
              </a:rPr>
              <a:t> 61/17</a:t>
            </a:r>
          </a:p>
        </p:txBody>
      </p:sp>
      <p:sp>
        <p:nvSpPr>
          <p:cNvPr id="4" name="Rettangolo 3"/>
          <p:cNvSpPr/>
          <p:nvPr/>
        </p:nvSpPr>
        <p:spPr>
          <a:xfrm>
            <a:off x="107504" y="836712"/>
            <a:ext cx="8928991" cy="5232202"/>
          </a:xfrm>
          <a:prstGeom prst="rect">
            <a:avLst/>
          </a:prstGeom>
        </p:spPr>
        <p:txBody>
          <a:bodyPr wrap="square">
            <a:spAutoFit/>
          </a:bodyPr>
          <a:lstStyle/>
          <a:p>
            <a:r>
              <a:rPr lang="it-IT" sz="2400" b="1" dirty="0">
                <a:solidFill>
                  <a:srgbClr val="002060"/>
                </a:solidFill>
              </a:rPr>
              <a:t>ART. 6</a:t>
            </a:r>
          </a:p>
          <a:p>
            <a:r>
              <a:rPr lang="it-IT" sz="2400" b="1" dirty="0">
                <a:solidFill>
                  <a:srgbClr val="002060"/>
                </a:solidFill>
              </a:rPr>
              <a:t>(Strumenti per l’attuazione dell’autonomia)</a:t>
            </a:r>
          </a:p>
          <a:p>
            <a:endParaRPr lang="it-IT" sz="1000" dirty="0">
              <a:solidFill>
                <a:srgbClr val="000000"/>
              </a:solidFill>
            </a:endParaRPr>
          </a:p>
          <a:p>
            <a:pPr marL="342900" indent="-342900">
              <a:buFont typeface="Arial" panose="020B0604020202020204" pitchFamily="34" charset="0"/>
              <a:buChar char="•"/>
            </a:pPr>
            <a:r>
              <a:rPr lang="it-IT" sz="2300" dirty="0">
                <a:solidFill>
                  <a:srgbClr val="002060"/>
                </a:solidFill>
              </a:rPr>
              <a:t>Quota </a:t>
            </a:r>
            <a:r>
              <a:rPr lang="it-IT" sz="2300" b="1" dirty="0">
                <a:solidFill>
                  <a:srgbClr val="FF0000"/>
                </a:solidFill>
              </a:rPr>
              <a:t>autonomia20% dell’orario complessivo nel biennio</a:t>
            </a:r>
          </a:p>
          <a:p>
            <a:pPr marL="342900" indent="-342900">
              <a:buFont typeface="Arial" panose="020B0604020202020204" pitchFamily="34" charset="0"/>
              <a:buChar char="•"/>
            </a:pPr>
            <a:r>
              <a:rPr lang="it-IT" sz="2300" dirty="0">
                <a:solidFill>
                  <a:srgbClr val="002060"/>
                </a:solidFill>
              </a:rPr>
              <a:t>Quota </a:t>
            </a:r>
            <a:r>
              <a:rPr lang="it-IT" sz="2300" b="1" dirty="0">
                <a:solidFill>
                  <a:srgbClr val="FF0000"/>
                </a:solidFill>
              </a:rPr>
              <a:t>Flessibilità fino al 40% </a:t>
            </a:r>
            <a:r>
              <a:rPr lang="it-IT" sz="2300" dirty="0">
                <a:solidFill>
                  <a:srgbClr val="002060"/>
                </a:solidFill>
              </a:rPr>
              <a:t>dell'orario </a:t>
            </a:r>
            <a:r>
              <a:rPr lang="it-IT" sz="2300" b="1" dirty="0">
                <a:solidFill>
                  <a:srgbClr val="FF0000"/>
                </a:solidFill>
              </a:rPr>
              <a:t>complessivo nel III, IV e V </a:t>
            </a:r>
            <a:r>
              <a:rPr lang="it-IT" sz="2300" dirty="0">
                <a:solidFill>
                  <a:srgbClr val="002060"/>
                </a:solidFill>
              </a:rPr>
              <a:t>anno</a:t>
            </a:r>
          </a:p>
          <a:p>
            <a:pPr marL="342900" indent="-342900">
              <a:buFont typeface="Arial" panose="020B0604020202020204" pitchFamily="34" charset="0"/>
              <a:buChar char="•"/>
            </a:pPr>
            <a:r>
              <a:rPr lang="it-IT" sz="2300" dirty="0">
                <a:solidFill>
                  <a:srgbClr val="002060"/>
                </a:solidFill>
              </a:rPr>
              <a:t>Sviluppare </a:t>
            </a:r>
            <a:r>
              <a:rPr lang="it-IT" sz="2300" b="1" dirty="0">
                <a:solidFill>
                  <a:srgbClr val="FF0000"/>
                </a:solidFill>
              </a:rPr>
              <a:t>orientamento scolastico</a:t>
            </a:r>
            <a:r>
              <a:rPr lang="it-IT" sz="2300" dirty="0">
                <a:solidFill>
                  <a:srgbClr val="002060"/>
                </a:solidFill>
              </a:rPr>
              <a:t>, </a:t>
            </a:r>
            <a:r>
              <a:rPr lang="it-IT" sz="2300" dirty="0" err="1">
                <a:solidFill>
                  <a:srgbClr val="002060"/>
                </a:solidFill>
              </a:rPr>
              <a:t>nonchè</a:t>
            </a:r>
            <a:r>
              <a:rPr lang="it-IT" sz="2300" dirty="0">
                <a:solidFill>
                  <a:srgbClr val="002060"/>
                </a:solidFill>
              </a:rPr>
              <a:t> di inserimento nel mercato del lavoro, anche attraverso </a:t>
            </a:r>
            <a:r>
              <a:rPr lang="it-IT" sz="2300" b="1" dirty="0">
                <a:solidFill>
                  <a:srgbClr val="FF0000"/>
                </a:solidFill>
              </a:rPr>
              <a:t>l'apprendistato formativo di primo livello</a:t>
            </a:r>
          </a:p>
          <a:p>
            <a:pPr marL="342900" indent="-342900">
              <a:buFont typeface="Arial" panose="020B0604020202020204" pitchFamily="34" charset="0"/>
              <a:buChar char="•"/>
            </a:pPr>
            <a:r>
              <a:rPr lang="it-IT" sz="2300" dirty="0">
                <a:solidFill>
                  <a:srgbClr val="002060"/>
                </a:solidFill>
              </a:rPr>
              <a:t>Stipulare contratti con esperti del mondo del lavoro e delle professioni</a:t>
            </a:r>
          </a:p>
          <a:p>
            <a:pPr marL="342900" indent="-342900">
              <a:buFont typeface="Arial" panose="020B0604020202020204" pitchFamily="34" charset="0"/>
              <a:buChar char="•"/>
            </a:pPr>
            <a:r>
              <a:rPr lang="it-IT" sz="2300" dirty="0">
                <a:solidFill>
                  <a:srgbClr val="002060"/>
                </a:solidFill>
              </a:rPr>
              <a:t>Attivare </a:t>
            </a:r>
            <a:r>
              <a:rPr lang="it-IT" sz="2300" b="1" dirty="0">
                <a:solidFill>
                  <a:srgbClr val="FF0000"/>
                </a:solidFill>
              </a:rPr>
              <a:t>partenariati territoriali </a:t>
            </a:r>
            <a:r>
              <a:rPr lang="it-IT" sz="2300" dirty="0">
                <a:solidFill>
                  <a:srgbClr val="002060"/>
                </a:solidFill>
              </a:rPr>
              <a:t>per la realizzazione dei percorsi in </a:t>
            </a:r>
            <a:r>
              <a:rPr lang="it-IT" sz="2300" b="1" dirty="0">
                <a:solidFill>
                  <a:srgbClr val="FF0000"/>
                </a:solidFill>
              </a:rPr>
              <a:t>alternanza</a:t>
            </a:r>
            <a:r>
              <a:rPr lang="it-IT" sz="2300" dirty="0">
                <a:solidFill>
                  <a:srgbClr val="002060"/>
                </a:solidFill>
              </a:rPr>
              <a:t>, comprese le esperienze di </a:t>
            </a:r>
            <a:r>
              <a:rPr lang="it-IT" sz="2300" b="1" dirty="0">
                <a:solidFill>
                  <a:srgbClr val="FF0000"/>
                </a:solidFill>
              </a:rPr>
              <a:t>scuola-impresa </a:t>
            </a:r>
            <a:r>
              <a:rPr lang="it-IT" sz="2300" dirty="0">
                <a:solidFill>
                  <a:srgbClr val="002060"/>
                </a:solidFill>
              </a:rPr>
              <a:t>e</a:t>
            </a:r>
            <a:r>
              <a:rPr lang="it-IT" sz="2300" b="1" dirty="0">
                <a:solidFill>
                  <a:srgbClr val="FF0000"/>
                </a:solidFill>
              </a:rPr>
              <a:t> di bottega-scuola</a:t>
            </a:r>
          </a:p>
          <a:p>
            <a:pPr marL="342900" indent="-342900">
              <a:buFont typeface="Arial" panose="020B0604020202020204" pitchFamily="34" charset="0"/>
              <a:buChar char="•"/>
            </a:pPr>
            <a:r>
              <a:rPr lang="it-IT" sz="2300" dirty="0">
                <a:solidFill>
                  <a:srgbClr val="002060"/>
                </a:solidFill>
              </a:rPr>
              <a:t>Costituire </a:t>
            </a:r>
            <a:r>
              <a:rPr lang="it-IT" sz="2300" b="1" dirty="0">
                <a:solidFill>
                  <a:srgbClr val="FF0000"/>
                </a:solidFill>
              </a:rPr>
              <a:t>Dipartimenti</a:t>
            </a:r>
          </a:p>
          <a:p>
            <a:pPr marL="342900" indent="-342900">
              <a:buFont typeface="Arial" panose="020B0604020202020204" pitchFamily="34" charset="0"/>
              <a:buChar char="•"/>
            </a:pPr>
            <a:r>
              <a:rPr lang="it-IT" sz="2300" dirty="0">
                <a:solidFill>
                  <a:srgbClr val="002060"/>
                </a:solidFill>
              </a:rPr>
              <a:t>Dotarsi di un </a:t>
            </a:r>
            <a:r>
              <a:rPr lang="it-IT" sz="2300" b="1" dirty="0">
                <a:solidFill>
                  <a:srgbClr val="FF0000"/>
                </a:solidFill>
              </a:rPr>
              <a:t>CTS</a:t>
            </a:r>
          </a:p>
        </p:txBody>
      </p:sp>
    </p:spTree>
    <p:extLst>
      <p:ext uri="{BB962C8B-B14F-4D97-AF65-F5344CB8AC3E}">
        <p14:creationId xmlns:p14="http://schemas.microsoft.com/office/powerpoint/2010/main" xmlns="" val="324451745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r>
              <a:rPr lang="it-IT"/>
              <a:t>Prof. Gioacchino SOMMA</a:t>
            </a:r>
          </a:p>
        </p:txBody>
      </p:sp>
      <p:sp>
        <p:nvSpPr>
          <p:cNvPr id="3" name="CasellaDiTesto 2"/>
          <p:cNvSpPr txBox="1"/>
          <p:nvPr/>
        </p:nvSpPr>
        <p:spPr>
          <a:xfrm>
            <a:off x="767569" y="188640"/>
            <a:ext cx="7656834" cy="523220"/>
          </a:xfrm>
          <a:prstGeom prst="rect">
            <a:avLst/>
          </a:prstGeom>
          <a:noFill/>
        </p:spPr>
        <p:txBody>
          <a:bodyPr wrap="square" rtlCol="0">
            <a:spAutoFit/>
          </a:bodyPr>
          <a:lstStyle/>
          <a:p>
            <a:pPr algn="ctr"/>
            <a:r>
              <a:rPr lang="it-IT" sz="2800" b="1" dirty="0" err="1">
                <a:solidFill>
                  <a:srgbClr val="FF0000"/>
                </a:solidFill>
                <a:effectLst>
                  <a:outerShdw blurRad="38100" dist="38100" dir="2700000" algn="tl">
                    <a:srgbClr val="000000">
                      <a:alpha val="43137"/>
                    </a:srgbClr>
                  </a:outerShdw>
                </a:effectLst>
              </a:rPr>
              <a:t>D.Lgs.</a:t>
            </a:r>
            <a:r>
              <a:rPr lang="it-IT" sz="2800" b="1" dirty="0">
                <a:solidFill>
                  <a:srgbClr val="FF0000"/>
                </a:solidFill>
                <a:effectLst>
                  <a:outerShdw blurRad="38100" dist="38100" dir="2700000" algn="tl">
                    <a:srgbClr val="000000">
                      <a:alpha val="43137"/>
                    </a:srgbClr>
                  </a:outerShdw>
                </a:effectLst>
              </a:rPr>
              <a:t> 61/17</a:t>
            </a:r>
          </a:p>
        </p:txBody>
      </p:sp>
      <p:sp>
        <p:nvSpPr>
          <p:cNvPr id="4" name="Rettangolo 3"/>
          <p:cNvSpPr/>
          <p:nvPr/>
        </p:nvSpPr>
        <p:spPr>
          <a:xfrm>
            <a:off x="107504" y="836712"/>
            <a:ext cx="8928991" cy="3785652"/>
          </a:xfrm>
          <a:prstGeom prst="rect">
            <a:avLst/>
          </a:prstGeom>
        </p:spPr>
        <p:txBody>
          <a:bodyPr wrap="square">
            <a:spAutoFit/>
          </a:bodyPr>
          <a:lstStyle/>
          <a:p>
            <a:r>
              <a:rPr lang="it-IT" sz="2400" b="1" dirty="0">
                <a:solidFill>
                  <a:srgbClr val="002060"/>
                </a:solidFill>
              </a:rPr>
              <a:t>ART. 7</a:t>
            </a:r>
          </a:p>
          <a:p>
            <a:r>
              <a:rPr lang="it-IT" sz="2400" b="1" dirty="0">
                <a:solidFill>
                  <a:srgbClr val="002060"/>
                </a:solidFill>
              </a:rPr>
              <a:t>(Raccordo con il sistema di istruzione e formazione professionale e rete nazionale delle scuole professionali)</a:t>
            </a:r>
          </a:p>
          <a:p>
            <a:endParaRPr lang="it-IT" sz="2400" dirty="0">
              <a:solidFill>
                <a:srgbClr val="000000"/>
              </a:solidFill>
            </a:endParaRPr>
          </a:p>
          <a:p>
            <a:pPr marL="342900" indent="-342900">
              <a:buFont typeface="Arial" panose="020B0604020202020204" pitchFamily="34" charset="0"/>
              <a:buChar char="•"/>
            </a:pPr>
            <a:r>
              <a:rPr lang="it-IT" sz="2400" dirty="0">
                <a:solidFill>
                  <a:srgbClr val="002060"/>
                </a:solidFill>
              </a:rPr>
              <a:t>Conferenza Stato –Regioni </a:t>
            </a:r>
            <a:r>
              <a:rPr lang="it-IT" sz="2400" b="1" dirty="0">
                <a:solidFill>
                  <a:srgbClr val="FF0000"/>
                </a:solidFill>
              </a:rPr>
              <a:t>definisce criteri per raccordo </a:t>
            </a:r>
            <a:r>
              <a:rPr lang="it-IT" sz="2400" dirty="0">
                <a:solidFill>
                  <a:srgbClr val="002060"/>
                </a:solidFill>
              </a:rPr>
              <a:t>tra IP e </a:t>
            </a:r>
            <a:r>
              <a:rPr lang="it-IT" sz="2400" dirty="0" err="1">
                <a:solidFill>
                  <a:srgbClr val="002060"/>
                </a:solidFill>
              </a:rPr>
              <a:t>IeFP</a:t>
            </a:r>
            <a:endParaRPr lang="it-IT" sz="2400" dirty="0">
              <a:solidFill>
                <a:srgbClr val="002060"/>
              </a:solidFill>
            </a:endParaRPr>
          </a:p>
          <a:p>
            <a:pPr marL="342900" indent="-342900">
              <a:buFont typeface="Arial" panose="020B0604020202020204" pitchFamily="34" charset="0"/>
              <a:buChar char="•"/>
            </a:pPr>
            <a:endParaRPr lang="it-IT" sz="2400" dirty="0">
              <a:solidFill>
                <a:srgbClr val="002060"/>
              </a:solidFill>
            </a:endParaRPr>
          </a:p>
          <a:p>
            <a:pPr marL="342900" indent="-342900">
              <a:buFont typeface="Arial" panose="020B0604020202020204" pitchFamily="34" charset="0"/>
              <a:buChar char="•"/>
            </a:pPr>
            <a:r>
              <a:rPr lang="it-IT" sz="2400" dirty="0">
                <a:solidFill>
                  <a:srgbClr val="002060"/>
                </a:solidFill>
              </a:rPr>
              <a:t>Le Regioni definiscono con USR le </a:t>
            </a:r>
            <a:r>
              <a:rPr lang="it-IT" sz="2400" b="1" dirty="0">
                <a:solidFill>
                  <a:srgbClr val="FF0000"/>
                </a:solidFill>
              </a:rPr>
              <a:t>modalità realizzative </a:t>
            </a:r>
            <a:r>
              <a:rPr lang="it-IT" sz="2400" dirty="0">
                <a:solidFill>
                  <a:srgbClr val="002060"/>
                </a:solidFill>
              </a:rPr>
              <a:t>degli </a:t>
            </a:r>
            <a:r>
              <a:rPr lang="it-IT" sz="2400" dirty="0" err="1">
                <a:solidFill>
                  <a:srgbClr val="002060"/>
                </a:solidFill>
              </a:rPr>
              <a:t>IeFP</a:t>
            </a:r>
            <a:endParaRPr lang="it-IT" sz="2400" dirty="0">
              <a:solidFill>
                <a:srgbClr val="002060"/>
              </a:solidFill>
            </a:endParaRPr>
          </a:p>
          <a:p>
            <a:pPr marL="342900" indent="-342900">
              <a:buFont typeface="Arial" panose="020B0604020202020204" pitchFamily="34" charset="0"/>
              <a:buChar char="•"/>
            </a:pPr>
            <a:endParaRPr lang="it-IT" sz="2400" dirty="0">
              <a:solidFill>
                <a:srgbClr val="002060"/>
              </a:solidFill>
            </a:endParaRPr>
          </a:p>
          <a:p>
            <a:pPr marL="342900" indent="-342900">
              <a:buFont typeface="Arial" panose="020B0604020202020204" pitchFamily="34" charset="0"/>
              <a:buChar char="•"/>
            </a:pPr>
            <a:r>
              <a:rPr lang="it-IT" sz="2400" dirty="0">
                <a:solidFill>
                  <a:srgbClr val="002060"/>
                </a:solidFill>
              </a:rPr>
              <a:t>È istituita la </a:t>
            </a:r>
            <a:r>
              <a:rPr lang="it-IT" sz="2400" b="1" dirty="0">
                <a:solidFill>
                  <a:srgbClr val="FF0000"/>
                </a:solidFill>
              </a:rPr>
              <a:t>RETE NAZIONALE DELLE SCUOLE PROFESSIONALI</a:t>
            </a:r>
          </a:p>
        </p:txBody>
      </p:sp>
    </p:spTree>
    <p:extLst>
      <p:ext uri="{BB962C8B-B14F-4D97-AF65-F5344CB8AC3E}">
        <p14:creationId xmlns:p14="http://schemas.microsoft.com/office/powerpoint/2010/main" xmlns="" val="40492663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p:cNvSpPr>
            <a:spLocks noGrp="1"/>
          </p:cNvSpPr>
          <p:nvPr>
            <p:ph type="ftr" sz="quarter" idx="11"/>
          </p:nvPr>
        </p:nvSpPr>
        <p:spPr/>
        <p:txBody>
          <a:bodyPr/>
          <a:lstStyle/>
          <a:p>
            <a:r>
              <a:rPr lang="it-IT"/>
              <a:t>Prof. Gioacchino SOMMA</a:t>
            </a:r>
          </a:p>
        </p:txBody>
      </p:sp>
      <p:sp>
        <p:nvSpPr>
          <p:cNvPr id="5" name="CasellaDiTesto 4"/>
          <p:cNvSpPr txBox="1"/>
          <p:nvPr/>
        </p:nvSpPr>
        <p:spPr>
          <a:xfrm>
            <a:off x="767569" y="188640"/>
            <a:ext cx="7656834" cy="523220"/>
          </a:xfrm>
          <a:prstGeom prst="rect">
            <a:avLst/>
          </a:prstGeom>
          <a:noFill/>
        </p:spPr>
        <p:txBody>
          <a:bodyPr wrap="square" rtlCol="0">
            <a:spAutoFit/>
          </a:bodyPr>
          <a:lstStyle/>
          <a:p>
            <a:pPr algn="ctr"/>
            <a:r>
              <a:rPr lang="it-IT" sz="2800" b="1" dirty="0" err="1">
                <a:solidFill>
                  <a:srgbClr val="FF0000"/>
                </a:solidFill>
                <a:effectLst>
                  <a:outerShdw blurRad="38100" dist="38100" dir="2700000" algn="tl">
                    <a:srgbClr val="000000">
                      <a:alpha val="43137"/>
                    </a:srgbClr>
                  </a:outerShdw>
                </a:effectLst>
              </a:rPr>
              <a:t>D.Lgs.</a:t>
            </a:r>
            <a:r>
              <a:rPr lang="it-IT" sz="2800" b="1" dirty="0">
                <a:solidFill>
                  <a:srgbClr val="FF0000"/>
                </a:solidFill>
                <a:effectLst>
                  <a:outerShdw blurRad="38100" dist="38100" dir="2700000" algn="tl">
                    <a:srgbClr val="000000">
                      <a:alpha val="43137"/>
                    </a:srgbClr>
                  </a:outerShdw>
                </a:effectLst>
              </a:rPr>
              <a:t> 61/17</a:t>
            </a:r>
          </a:p>
        </p:txBody>
      </p:sp>
      <p:sp>
        <p:nvSpPr>
          <p:cNvPr id="6" name="Rettangolo 5"/>
          <p:cNvSpPr/>
          <p:nvPr/>
        </p:nvSpPr>
        <p:spPr>
          <a:xfrm>
            <a:off x="287735" y="836712"/>
            <a:ext cx="8640960" cy="3785652"/>
          </a:xfrm>
          <a:prstGeom prst="rect">
            <a:avLst/>
          </a:prstGeom>
        </p:spPr>
        <p:txBody>
          <a:bodyPr wrap="square">
            <a:spAutoFit/>
          </a:bodyPr>
          <a:lstStyle/>
          <a:p>
            <a:r>
              <a:rPr lang="it-IT" sz="2400" b="1" dirty="0">
                <a:solidFill>
                  <a:srgbClr val="002060"/>
                </a:solidFill>
              </a:rPr>
              <a:t>ART. 1</a:t>
            </a:r>
          </a:p>
          <a:p>
            <a:r>
              <a:rPr lang="it-IT" sz="2400" b="1" dirty="0">
                <a:solidFill>
                  <a:srgbClr val="002060"/>
                </a:solidFill>
              </a:rPr>
              <a:t>(Oggetto, principi e finalità)</a:t>
            </a:r>
          </a:p>
          <a:p>
            <a:endParaRPr lang="it-IT" sz="2400" dirty="0">
              <a:solidFill>
                <a:srgbClr val="002060"/>
              </a:solidFill>
            </a:endParaRPr>
          </a:p>
          <a:p>
            <a:pPr marL="457200" indent="-457200">
              <a:buFont typeface="+mj-lt"/>
              <a:buAutoNum type="arabicPeriod" startAt="4"/>
            </a:pPr>
            <a:r>
              <a:rPr lang="it-IT" sz="2400" dirty="0">
                <a:solidFill>
                  <a:srgbClr val="002060"/>
                </a:solidFill>
              </a:rPr>
              <a:t>Il </a:t>
            </a:r>
            <a:r>
              <a:rPr lang="it-IT" sz="2400" dirty="0">
                <a:solidFill>
                  <a:srgbClr val="FF0000"/>
                </a:solidFill>
              </a:rPr>
              <a:t>sistema dell'istruzione professionale ha la finalità di formare la studentessa e lo studente ad arti, mestieri e professioni strategici </a:t>
            </a:r>
            <a:r>
              <a:rPr lang="it-IT" sz="2400" dirty="0">
                <a:solidFill>
                  <a:srgbClr val="002060"/>
                </a:solidFill>
              </a:rPr>
              <a:t>per l'economia del Paese per un saper fare di qualità comunemente denominato "Made in </a:t>
            </a:r>
            <a:r>
              <a:rPr lang="it-IT" sz="2400" dirty="0" err="1">
                <a:solidFill>
                  <a:srgbClr val="002060"/>
                </a:solidFill>
              </a:rPr>
              <a:t>Italy</a:t>
            </a:r>
            <a:r>
              <a:rPr lang="it-IT" sz="2400" dirty="0">
                <a:solidFill>
                  <a:srgbClr val="002060"/>
                </a:solidFill>
              </a:rPr>
              <a:t>", nonché di </a:t>
            </a:r>
            <a:r>
              <a:rPr lang="it-IT" sz="2400" b="1" dirty="0">
                <a:solidFill>
                  <a:srgbClr val="FF0000"/>
                </a:solidFill>
              </a:rPr>
              <a:t>garantire che le competenze acquisite nei percorsi di istruzione professionale consentano una facile transizione nel mondo del lavoro e delle professioni</a:t>
            </a:r>
            <a:r>
              <a:rPr lang="it-IT" sz="2400" dirty="0">
                <a:solidFill>
                  <a:srgbClr val="FF0000"/>
                </a:solidFill>
              </a:rPr>
              <a:t>.</a:t>
            </a:r>
          </a:p>
        </p:txBody>
      </p:sp>
    </p:spTree>
    <p:extLst>
      <p:ext uri="{BB962C8B-B14F-4D97-AF65-F5344CB8AC3E}">
        <p14:creationId xmlns:p14="http://schemas.microsoft.com/office/powerpoint/2010/main" xmlns="" val="320654217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r>
              <a:rPr lang="it-IT"/>
              <a:t>Prof. Gioacchino SOMMA</a:t>
            </a:r>
          </a:p>
        </p:txBody>
      </p:sp>
      <p:sp>
        <p:nvSpPr>
          <p:cNvPr id="3" name="CasellaDiTesto 2"/>
          <p:cNvSpPr txBox="1"/>
          <p:nvPr/>
        </p:nvSpPr>
        <p:spPr>
          <a:xfrm>
            <a:off x="767569" y="188640"/>
            <a:ext cx="7656834" cy="523220"/>
          </a:xfrm>
          <a:prstGeom prst="rect">
            <a:avLst/>
          </a:prstGeom>
          <a:noFill/>
        </p:spPr>
        <p:txBody>
          <a:bodyPr wrap="square" rtlCol="0">
            <a:spAutoFit/>
          </a:bodyPr>
          <a:lstStyle/>
          <a:p>
            <a:pPr algn="ctr"/>
            <a:r>
              <a:rPr lang="it-IT" sz="2800" b="1" dirty="0" err="1">
                <a:solidFill>
                  <a:srgbClr val="FF0000"/>
                </a:solidFill>
                <a:effectLst>
                  <a:outerShdw blurRad="38100" dist="38100" dir="2700000" algn="tl">
                    <a:srgbClr val="000000">
                      <a:alpha val="43137"/>
                    </a:srgbClr>
                  </a:outerShdw>
                </a:effectLst>
              </a:rPr>
              <a:t>D.Lgs.</a:t>
            </a:r>
            <a:r>
              <a:rPr lang="it-IT" sz="2800" b="1" dirty="0">
                <a:solidFill>
                  <a:srgbClr val="FF0000"/>
                </a:solidFill>
                <a:effectLst>
                  <a:outerShdw blurRad="38100" dist="38100" dir="2700000" algn="tl">
                    <a:srgbClr val="000000">
                      <a:alpha val="43137"/>
                    </a:srgbClr>
                  </a:outerShdw>
                </a:effectLst>
              </a:rPr>
              <a:t> 61/17</a:t>
            </a:r>
          </a:p>
        </p:txBody>
      </p:sp>
      <p:sp>
        <p:nvSpPr>
          <p:cNvPr id="4" name="Rettangolo 3"/>
          <p:cNvSpPr/>
          <p:nvPr/>
        </p:nvSpPr>
        <p:spPr>
          <a:xfrm>
            <a:off x="107504" y="836712"/>
            <a:ext cx="8928991" cy="5424562"/>
          </a:xfrm>
          <a:prstGeom prst="rect">
            <a:avLst/>
          </a:prstGeom>
        </p:spPr>
        <p:txBody>
          <a:bodyPr wrap="square">
            <a:spAutoFit/>
          </a:bodyPr>
          <a:lstStyle/>
          <a:p>
            <a:r>
              <a:rPr lang="it-IT" sz="2400" b="1" dirty="0">
                <a:solidFill>
                  <a:srgbClr val="002060"/>
                </a:solidFill>
              </a:rPr>
              <a:t>ART. 8</a:t>
            </a:r>
          </a:p>
          <a:p>
            <a:r>
              <a:rPr lang="it-IT" sz="2400" b="1" dirty="0">
                <a:solidFill>
                  <a:srgbClr val="002060"/>
                </a:solidFill>
              </a:rPr>
              <a:t>(Passaggi tra sistemi formativi)</a:t>
            </a:r>
          </a:p>
          <a:p>
            <a:endParaRPr lang="it-IT" sz="1050" dirty="0">
              <a:solidFill>
                <a:srgbClr val="000000"/>
              </a:solidFill>
            </a:endParaRPr>
          </a:p>
          <a:p>
            <a:r>
              <a:rPr lang="it-IT" sz="2400" dirty="0">
                <a:solidFill>
                  <a:srgbClr val="002060"/>
                </a:solidFill>
              </a:rPr>
              <a:t>Sono disciplinati i </a:t>
            </a:r>
            <a:r>
              <a:rPr lang="it-IT" sz="2400" dirty="0">
                <a:solidFill>
                  <a:srgbClr val="FF0000"/>
                </a:solidFill>
              </a:rPr>
              <a:t>passaggi tra i percorsi dell’istruzione professionale e l’istruzione e formazione professionale</a:t>
            </a:r>
            <a:r>
              <a:rPr lang="it-IT" sz="2400" dirty="0">
                <a:solidFill>
                  <a:srgbClr val="002060"/>
                </a:solidFill>
              </a:rPr>
              <a:t>. Essi sono finalizzati a consentire alla studentessa e allo studente di seguire un percorso personale di crescita, di apprendimento e di orientamento progressi-vo, adeguato alle proprie potenzialità, attitudini e ai propri interessi.</a:t>
            </a:r>
          </a:p>
          <a:p>
            <a:endParaRPr lang="it-IT" sz="2400" dirty="0">
              <a:solidFill>
                <a:srgbClr val="002060"/>
              </a:solidFill>
            </a:endParaRPr>
          </a:p>
          <a:p>
            <a:r>
              <a:rPr lang="it-IT" sz="2400" dirty="0">
                <a:solidFill>
                  <a:srgbClr val="002060"/>
                </a:solidFill>
              </a:rPr>
              <a:t>In particolare, lo studente, in possesso della qualifica triennale, può chiedere di passare al quarto anno dei percorsi di istruzione professionale o di passare al quarto anno dei percorsi di </a:t>
            </a:r>
            <a:r>
              <a:rPr lang="it-IT" sz="2400" dirty="0" err="1">
                <a:solidFill>
                  <a:srgbClr val="002060"/>
                </a:solidFill>
              </a:rPr>
              <a:t>IeFP</a:t>
            </a:r>
            <a:r>
              <a:rPr lang="it-IT" sz="2400" dirty="0">
                <a:solidFill>
                  <a:srgbClr val="002060"/>
                </a:solidFill>
              </a:rPr>
              <a:t>, sia presso le istituzioni scolastiche, sia presso le istituzioni formative comprese nella Rete delle scuole professionali, per conseguire un diploma professionale di tecnico.</a:t>
            </a:r>
            <a:endParaRPr lang="it-IT" sz="2400" b="1" dirty="0">
              <a:solidFill>
                <a:srgbClr val="FF0000"/>
              </a:solidFill>
            </a:endParaRPr>
          </a:p>
        </p:txBody>
      </p:sp>
    </p:spTree>
    <p:extLst>
      <p:ext uri="{BB962C8B-B14F-4D97-AF65-F5344CB8AC3E}">
        <p14:creationId xmlns:p14="http://schemas.microsoft.com/office/powerpoint/2010/main" xmlns="" val="16075386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r>
              <a:rPr lang="it-IT"/>
              <a:t>Prof. Gioacchino SOMMA</a:t>
            </a:r>
          </a:p>
        </p:txBody>
      </p:sp>
      <p:pic>
        <p:nvPicPr>
          <p:cNvPr id="4098" name="Picture 2" descr="C:\Users\Administrator\Desktop\Mafalda_basta.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001754" y="2420888"/>
            <a:ext cx="3281822" cy="3833698"/>
          </a:xfrm>
          <a:prstGeom prst="rect">
            <a:avLst/>
          </a:prstGeom>
          <a:noFill/>
          <a:extLst>
            <a:ext uri="{909E8E84-426E-40DD-AFC4-6F175D3DCCD1}">
              <a14:hiddenFill xmlns:a14="http://schemas.microsoft.com/office/drawing/2010/main" xmlns="">
                <a:solidFill>
                  <a:srgbClr val="FFFFFF"/>
                </a:solidFill>
              </a14:hiddenFill>
            </a:ext>
          </a:extLst>
        </p:spPr>
      </p:pic>
      <p:sp>
        <p:nvSpPr>
          <p:cNvPr id="4" name="Rettangolo 3"/>
          <p:cNvSpPr/>
          <p:nvPr/>
        </p:nvSpPr>
        <p:spPr>
          <a:xfrm>
            <a:off x="182700" y="1269007"/>
            <a:ext cx="8712968" cy="830997"/>
          </a:xfrm>
          <a:prstGeom prst="rect">
            <a:avLst/>
          </a:prstGeom>
        </p:spPr>
        <p:txBody>
          <a:bodyPr wrap="square">
            <a:spAutoFit/>
          </a:bodyPr>
          <a:lstStyle/>
          <a:p>
            <a:pPr lvl="0" algn="ctr"/>
            <a:r>
              <a:rPr lang="it-IT" sz="4800" b="1" dirty="0">
                <a:solidFill>
                  <a:srgbClr val="002060"/>
                </a:solidFill>
              </a:rPr>
              <a:t>GRAZIE PER L’ATTENZIONE</a:t>
            </a:r>
          </a:p>
        </p:txBody>
      </p:sp>
    </p:spTree>
    <p:extLst>
      <p:ext uri="{BB962C8B-B14F-4D97-AF65-F5344CB8AC3E}">
        <p14:creationId xmlns:p14="http://schemas.microsoft.com/office/powerpoint/2010/main" xmlns="" val="37377864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p:cNvSpPr>
            <a:spLocks noGrp="1"/>
          </p:cNvSpPr>
          <p:nvPr>
            <p:ph type="ftr" sz="quarter" idx="11"/>
          </p:nvPr>
        </p:nvSpPr>
        <p:spPr/>
        <p:txBody>
          <a:bodyPr/>
          <a:lstStyle/>
          <a:p>
            <a:r>
              <a:rPr lang="it-IT"/>
              <a:t>Prof. Gioacchino SOMMA</a:t>
            </a:r>
          </a:p>
        </p:txBody>
      </p:sp>
      <p:sp>
        <p:nvSpPr>
          <p:cNvPr id="5" name="CasellaDiTesto 4"/>
          <p:cNvSpPr txBox="1"/>
          <p:nvPr/>
        </p:nvSpPr>
        <p:spPr>
          <a:xfrm>
            <a:off x="767569" y="188640"/>
            <a:ext cx="7656834" cy="523220"/>
          </a:xfrm>
          <a:prstGeom prst="rect">
            <a:avLst/>
          </a:prstGeom>
          <a:noFill/>
        </p:spPr>
        <p:txBody>
          <a:bodyPr wrap="square" rtlCol="0">
            <a:spAutoFit/>
          </a:bodyPr>
          <a:lstStyle/>
          <a:p>
            <a:pPr algn="ctr"/>
            <a:r>
              <a:rPr lang="it-IT" sz="2800" b="1" dirty="0" err="1">
                <a:solidFill>
                  <a:srgbClr val="FF0000"/>
                </a:solidFill>
                <a:effectLst>
                  <a:outerShdw blurRad="38100" dist="38100" dir="2700000" algn="tl">
                    <a:srgbClr val="000000">
                      <a:alpha val="43137"/>
                    </a:srgbClr>
                  </a:outerShdw>
                </a:effectLst>
              </a:rPr>
              <a:t>D.Lgs.</a:t>
            </a:r>
            <a:r>
              <a:rPr lang="it-IT" sz="2800" b="1" dirty="0">
                <a:solidFill>
                  <a:srgbClr val="FF0000"/>
                </a:solidFill>
                <a:effectLst>
                  <a:outerShdw blurRad="38100" dist="38100" dir="2700000" algn="tl">
                    <a:srgbClr val="000000">
                      <a:alpha val="43137"/>
                    </a:srgbClr>
                  </a:outerShdw>
                </a:effectLst>
              </a:rPr>
              <a:t> 61/17</a:t>
            </a:r>
          </a:p>
        </p:txBody>
      </p:sp>
      <p:sp>
        <p:nvSpPr>
          <p:cNvPr id="6" name="Rettangolo 5"/>
          <p:cNvSpPr/>
          <p:nvPr/>
        </p:nvSpPr>
        <p:spPr>
          <a:xfrm>
            <a:off x="287735" y="836712"/>
            <a:ext cx="8640960" cy="4154984"/>
          </a:xfrm>
          <a:prstGeom prst="rect">
            <a:avLst/>
          </a:prstGeom>
        </p:spPr>
        <p:txBody>
          <a:bodyPr wrap="square">
            <a:spAutoFit/>
          </a:bodyPr>
          <a:lstStyle/>
          <a:p>
            <a:r>
              <a:rPr lang="it-IT" sz="2400" b="1" dirty="0">
                <a:solidFill>
                  <a:srgbClr val="002060"/>
                </a:solidFill>
              </a:rPr>
              <a:t>ART. 2</a:t>
            </a:r>
          </a:p>
          <a:p>
            <a:r>
              <a:rPr lang="it-IT" sz="2400" b="1" dirty="0">
                <a:solidFill>
                  <a:srgbClr val="002060"/>
                </a:solidFill>
              </a:rPr>
              <a:t>(Identità dell’istruzione professionale)</a:t>
            </a:r>
          </a:p>
          <a:p>
            <a:endParaRPr lang="it-IT" sz="2400" dirty="0">
              <a:solidFill>
                <a:srgbClr val="002060"/>
              </a:solidFill>
            </a:endParaRPr>
          </a:p>
          <a:p>
            <a:pPr marL="457200" indent="-457200">
              <a:buFont typeface="+mj-lt"/>
              <a:buAutoNum type="arabicPeriod" startAt="2"/>
            </a:pPr>
            <a:r>
              <a:rPr lang="it-IT" sz="2400" dirty="0">
                <a:solidFill>
                  <a:srgbClr val="002060"/>
                </a:solidFill>
              </a:rPr>
              <a:t>Al fine di assicurare alla studentessa e allo studente una solida base di istruzione generale e competenze tecnico-professionali in una </a:t>
            </a:r>
            <a:r>
              <a:rPr lang="it-IT" sz="2400" b="1" dirty="0">
                <a:solidFill>
                  <a:srgbClr val="FF0000"/>
                </a:solidFill>
              </a:rPr>
              <a:t>dimensione operativa </a:t>
            </a:r>
            <a:r>
              <a:rPr lang="it-IT" sz="2400" dirty="0">
                <a:solidFill>
                  <a:srgbClr val="002060"/>
                </a:solidFill>
              </a:rPr>
              <a:t>in relazione alle attività economiche e produttive cui si riferisce l'indirizzo di studio prescelto, i percorsi di istruzione professionale hanno un'identità culturale, metodologica e organizzativa che è definita nel </a:t>
            </a:r>
            <a:r>
              <a:rPr lang="it-IT" sz="2400" b="1" dirty="0">
                <a:solidFill>
                  <a:srgbClr val="FF0000"/>
                </a:solidFill>
              </a:rPr>
              <a:t>Profilo educativo, culturale e professionale di cui all'Allegato A</a:t>
            </a:r>
            <a:r>
              <a:rPr lang="it-IT" sz="2400" dirty="0">
                <a:solidFill>
                  <a:srgbClr val="002060"/>
                </a:solidFill>
              </a:rPr>
              <a:t>, che costituisce parte integrante del presente decreto.</a:t>
            </a:r>
            <a:endParaRPr lang="it-IT" sz="2400" dirty="0">
              <a:solidFill>
                <a:srgbClr val="FF0000"/>
              </a:solidFill>
            </a:endParaRPr>
          </a:p>
        </p:txBody>
      </p:sp>
    </p:spTree>
    <p:extLst>
      <p:ext uri="{BB962C8B-B14F-4D97-AF65-F5344CB8AC3E}">
        <p14:creationId xmlns:p14="http://schemas.microsoft.com/office/powerpoint/2010/main" xmlns="" val="35193190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p:cNvSpPr>
            <a:spLocks noGrp="1"/>
          </p:cNvSpPr>
          <p:nvPr>
            <p:ph type="ftr" sz="quarter" idx="11"/>
          </p:nvPr>
        </p:nvSpPr>
        <p:spPr/>
        <p:txBody>
          <a:bodyPr/>
          <a:lstStyle/>
          <a:p>
            <a:r>
              <a:rPr lang="it-IT"/>
              <a:t>Prof. Gioacchino SOMMA</a:t>
            </a:r>
          </a:p>
        </p:txBody>
      </p:sp>
      <p:sp>
        <p:nvSpPr>
          <p:cNvPr id="5" name="CasellaDiTesto 4"/>
          <p:cNvSpPr txBox="1"/>
          <p:nvPr/>
        </p:nvSpPr>
        <p:spPr>
          <a:xfrm>
            <a:off x="767569" y="188640"/>
            <a:ext cx="7656834" cy="523220"/>
          </a:xfrm>
          <a:prstGeom prst="rect">
            <a:avLst/>
          </a:prstGeom>
          <a:noFill/>
        </p:spPr>
        <p:txBody>
          <a:bodyPr wrap="square" rtlCol="0">
            <a:spAutoFit/>
          </a:bodyPr>
          <a:lstStyle/>
          <a:p>
            <a:pPr algn="ctr"/>
            <a:r>
              <a:rPr lang="it-IT" sz="2800" b="1" dirty="0" err="1">
                <a:solidFill>
                  <a:srgbClr val="FF0000"/>
                </a:solidFill>
                <a:effectLst>
                  <a:outerShdw blurRad="38100" dist="38100" dir="2700000" algn="tl">
                    <a:srgbClr val="000000">
                      <a:alpha val="43137"/>
                    </a:srgbClr>
                  </a:outerShdw>
                </a:effectLst>
              </a:rPr>
              <a:t>D.Lgs.</a:t>
            </a:r>
            <a:r>
              <a:rPr lang="it-IT" sz="2800" b="1" dirty="0">
                <a:solidFill>
                  <a:srgbClr val="FF0000"/>
                </a:solidFill>
                <a:effectLst>
                  <a:outerShdw blurRad="38100" dist="38100" dir="2700000" algn="tl">
                    <a:srgbClr val="000000">
                      <a:alpha val="43137"/>
                    </a:srgbClr>
                  </a:outerShdw>
                </a:effectLst>
              </a:rPr>
              <a:t> 61/17</a:t>
            </a:r>
          </a:p>
        </p:txBody>
      </p:sp>
      <p:sp>
        <p:nvSpPr>
          <p:cNvPr id="6" name="Rettangolo 5"/>
          <p:cNvSpPr/>
          <p:nvPr/>
        </p:nvSpPr>
        <p:spPr>
          <a:xfrm>
            <a:off x="287735" y="836712"/>
            <a:ext cx="8640960" cy="3416320"/>
          </a:xfrm>
          <a:prstGeom prst="rect">
            <a:avLst/>
          </a:prstGeom>
        </p:spPr>
        <p:txBody>
          <a:bodyPr wrap="square">
            <a:spAutoFit/>
          </a:bodyPr>
          <a:lstStyle/>
          <a:p>
            <a:r>
              <a:rPr lang="it-IT" sz="2400" b="1" dirty="0">
                <a:solidFill>
                  <a:srgbClr val="002060"/>
                </a:solidFill>
              </a:rPr>
              <a:t>ART. 2</a:t>
            </a:r>
          </a:p>
          <a:p>
            <a:r>
              <a:rPr lang="it-IT" sz="2400" b="1" dirty="0">
                <a:solidFill>
                  <a:srgbClr val="002060"/>
                </a:solidFill>
              </a:rPr>
              <a:t>(Identità dell’istruzione professionale)</a:t>
            </a:r>
          </a:p>
          <a:p>
            <a:endParaRPr lang="it-IT" sz="2400" dirty="0">
              <a:solidFill>
                <a:srgbClr val="002060"/>
              </a:solidFill>
            </a:endParaRPr>
          </a:p>
          <a:p>
            <a:pPr marL="457200" indent="-457200">
              <a:buFont typeface="+mj-lt"/>
              <a:buAutoNum type="arabicPeriod" startAt="4"/>
            </a:pPr>
            <a:r>
              <a:rPr lang="it-IT" sz="2400" dirty="0">
                <a:solidFill>
                  <a:srgbClr val="FF0000"/>
                </a:solidFill>
              </a:rPr>
              <a:t>Il</a:t>
            </a:r>
            <a:r>
              <a:rPr lang="it-IT" sz="2400" b="1" dirty="0">
                <a:solidFill>
                  <a:srgbClr val="FF0000"/>
                </a:solidFill>
              </a:rPr>
              <a:t> Profilo educativo, culturale e professionale si basa su uno stretto raccordo della scuola con il mondo del lavoro e delle professioni e si ispira ai modelli promossi dall'Unione europea e ad una personalizzazione dei percorsi </a:t>
            </a:r>
            <a:r>
              <a:rPr lang="it-IT" sz="2400" dirty="0">
                <a:solidFill>
                  <a:srgbClr val="002060"/>
                </a:solidFill>
              </a:rPr>
              <a:t>contenuta nel Progetto formativo individuale di cui al successivo articolo 5, comma l , lettera a).</a:t>
            </a:r>
            <a:endParaRPr lang="it-IT" sz="2400" dirty="0">
              <a:solidFill>
                <a:srgbClr val="FF0000"/>
              </a:solidFill>
            </a:endParaRPr>
          </a:p>
        </p:txBody>
      </p:sp>
    </p:spTree>
    <p:extLst>
      <p:ext uri="{BB962C8B-B14F-4D97-AF65-F5344CB8AC3E}">
        <p14:creationId xmlns:p14="http://schemas.microsoft.com/office/powerpoint/2010/main" xmlns="" val="1650225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r>
              <a:rPr lang="it-IT"/>
              <a:t>Prof. Gioacchino SOMMA</a:t>
            </a:r>
          </a:p>
        </p:txBody>
      </p:sp>
      <p:graphicFrame>
        <p:nvGraphicFramePr>
          <p:cNvPr id="3" name="Tabella 2"/>
          <p:cNvGraphicFramePr>
            <a:graphicFrameLocks noGrp="1"/>
          </p:cNvGraphicFramePr>
          <p:nvPr>
            <p:extLst>
              <p:ext uri="{D42A27DB-BD31-4B8C-83A1-F6EECF244321}">
                <p14:modId xmlns:p14="http://schemas.microsoft.com/office/powerpoint/2010/main" xmlns="" val="1017926388"/>
              </p:ext>
            </p:extLst>
          </p:nvPr>
        </p:nvGraphicFramePr>
        <p:xfrm>
          <a:off x="179511" y="1689066"/>
          <a:ext cx="8749183" cy="4658360"/>
        </p:xfrm>
        <a:graphic>
          <a:graphicData uri="http://schemas.openxmlformats.org/drawingml/2006/table">
            <a:tbl>
              <a:tblPr firstRow="1" bandRow="1">
                <a:tableStyleId>{5C22544A-7EE6-4342-B048-85BDC9FD1C3A}</a:tableStyleId>
              </a:tblPr>
              <a:tblGrid>
                <a:gridCol w="3384377">
                  <a:extLst>
                    <a:ext uri="{9D8B030D-6E8A-4147-A177-3AD203B41FA5}">
                      <a16:colId xmlns:a16="http://schemas.microsoft.com/office/drawing/2014/main" xmlns="" val="20000"/>
                    </a:ext>
                  </a:extLst>
                </a:gridCol>
                <a:gridCol w="5364806">
                  <a:extLst>
                    <a:ext uri="{9D8B030D-6E8A-4147-A177-3AD203B41FA5}">
                      <a16:colId xmlns:a16="http://schemas.microsoft.com/office/drawing/2014/main" xmlns="" val="20001"/>
                    </a:ext>
                  </a:extLst>
                </a:gridCol>
              </a:tblGrid>
              <a:tr h="370840">
                <a:tc>
                  <a:txBody>
                    <a:bodyPr/>
                    <a:lstStyle/>
                    <a:p>
                      <a:pPr algn="ctr"/>
                      <a:r>
                        <a:rPr lang="it-IT" dirty="0">
                          <a:solidFill>
                            <a:schemeClr val="bg1"/>
                          </a:solidFill>
                        </a:rPr>
                        <a:t>VECCHI INDIRIZZI</a:t>
                      </a:r>
                    </a:p>
                  </a:txBody>
                  <a:tcPr>
                    <a:solidFill>
                      <a:schemeClr val="accent2">
                        <a:lumMod val="75000"/>
                      </a:schemeClr>
                    </a:solidFill>
                  </a:tcPr>
                </a:tc>
                <a:tc>
                  <a:txBody>
                    <a:bodyPr/>
                    <a:lstStyle/>
                    <a:p>
                      <a:pPr algn="ctr"/>
                      <a:r>
                        <a:rPr lang="it-IT" dirty="0"/>
                        <a:t>NUOVI INDIRIZZI</a:t>
                      </a:r>
                    </a:p>
                  </a:txBody>
                  <a:tcPr/>
                </a:tc>
                <a:extLst>
                  <a:ext uri="{0D108BD9-81ED-4DB2-BD59-A6C34878D82A}">
                    <a16:rowId xmlns:a16="http://schemas.microsoft.com/office/drawing/2014/main" xmlns="" val="10000"/>
                  </a:ext>
                </a:extLst>
              </a:tr>
              <a:tr h="370840">
                <a:tc>
                  <a:txBody>
                    <a:bodyPr/>
                    <a:lstStyle/>
                    <a:p>
                      <a:r>
                        <a:rPr lang="it-IT" sz="1600" b="0" dirty="0"/>
                        <a:t>Servizi per l’agricoltura e lo sviluppo rurale</a:t>
                      </a:r>
                    </a:p>
                  </a:txBody>
                  <a:tcPr>
                    <a:solidFill>
                      <a:schemeClr val="accent2">
                        <a:lumMod val="40000"/>
                        <a:lumOff val="60000"/>
                      </a:schemeClr>
                    </a:solidFill>
                  </a:tcPr>
                </a:tc>
                <a:tc>
                  <a:txBody>
                    <a:bodyPr/>
                    <a:lstStyle/>
                    <a:p>
                      <a:r>
                        <a:rPr lang="it-IT" sz="1600" b="1" dirty="0"/>
                        <a:t>Agricoltura, sviluppo rurale, valorizzazione dei prodotti del territorio e gestione delle risorse forestali e montane</a:t>
                      </a:r>
                    </a:p>
                  </a:txBody>
                  <a:tcPr/>
                </a:tc>
                <a:extLst>
                  <a:ext uri="{0D108BD9-81ED-4DB2-BD59-A6C34878D82A}">
                    <a16:rowId xmlns:a16="http://schemas.microsoft.com/office/drawing/2014/main" xmlns="" val="10001"/>
                  </a:ext>
                </a:extLst>
              </a:tr>
              <a:tr h="370840">
                <a:tc>
                  <a:txBody>
                    <a:bodyPr/>
                    <a:lstStyle/>
                    <a:p>
                      <a:endParaRPr lang="it-IT" sz="1600" b="0" dirty="0"/>
                    </a:p>
                  </a:txBody>
                  <a:tcPr>
                    <a:solidFill>
                      <a:schemeClr val="accent2">
                        <a:lumMod val="20000"/>
                        <a:lumOff val="80000"/>
                      </a:schemeClr>
                    </a:solidFill>
                  </a:tcPr>
                </a:tc>
                <a:tc>
                  <a:txBody>
                    <a:bodyPr/>
                    <a:lstStyle/>
                    <a:p>
                      <a:r>
                        <a:rPr lang="it-IT" sz="1600" b="1" dirty="0"/>
                        <a:t>Pesca commerciale e produzioni ittiche</a:t>
                      </a:r>
                    </a:p>
                  </a:txBody>
                  <a:tcPr/>
                </a:tc>
                <a:extLst>
                  <a:ext uri="{0D108BD9-81ED-4DB2-BD59-A6C34878D82A}">
                    <a16:rowId xmlns:a16="http://schemas.microsoft.com/office/drawing/2014/main" xmlns="" val="10002"/>
                  </a:ext>
                </a:extLst>
              </a:tr>
              <a:tr h="370840">
                <a:tc>
                  <a:txBody>
                    <a:bodyPr/>
                    <a:lstStyle/>
                    <a:p>
                      <a:r>
                        <a:rPr lang="it-IT" sz="1600" b="0" dirty="0"/>
                        <a:t>Produzioni industriali ed artigianali</a:t>
                      </a:r>
                    </a:p>
                  </a:txBody>
                  <a:tcPr>
                    <a:solidFill>
                      <a:schemeClr val="accent2">
                        <a:lumMod val="40000"/>
                        <a:lumOff val="60000"/>
                      </a:schemeClr>
                    </a:solidFill>
                  </a:tcPr>
                </a:tc>
                <a:tc>
                  <a:txBody>
                    <a:bodyPr/>
                    <a:lstStyle/>
                    <a:p>
                      <a:r>
                        <a:rPr lang="it-IT" sz="1600" b="1" dirty="0"/>
                        <a:t>Industria e artigianato per il Made in </a:t>
                      </a:r>
                      <a:r>
                        <a:rPr lang="it-IT" sz="1600" b="1" dirty="0" err="1"/>
                        <a:t>Italy</a:t>
                      </a:r>
                      <a:endParaRPr lang="it-IT" sz="1600" b="1" dirty="0"/>
                    </a:p>
                  </a:txBody>
                  <a:tcPr/>
                </a:tc>
                <a:extLst>
                  <a:ext uri="{0D108BD9-81ED-4DB2-BD59-A6C34878D82A}">
                    <a16:rowId xmlns:a16="http://schemas.microsoft.com/office/drawing/2014/main" xmlns="" val="10003"/>
                  </a:ext>
                </a:extLst>
              </a:tr>
              <a:tr h="370840">
                <a:tc>
                  <a:txBody>
                    <a:bodyPr/>
                    <a:lstStyle/>
                    <a:p>
                      <a:r>
                        <a:rPr lang="it-IT" sz="1600" b="0" dirty="0"/>
                        <a:t>Manutenzione e assistenza tecnica</a:t>
                      </a:r>
                    </a:p>
                  </a:txBody>
                  <a:tcPr>
                    <a:solidFill>
                      <a:schemeClr val="accent2">
                        <a:lumMod val="20000"/>
                        <a:lumOff val="80000"/>
                      </a:schemeClr>
                    </a:solidFill>
                  </a:tcPr>
                </a:tc>
                <a:tc>
                  <a:txBody>
                    <a:bodyPr/>
                    <a:lstStyle/>
                    <a:p>
                      <a:r>
                        <a:rPr lang="it-IT" sz="1600" b="1" dirty="0"/>
                        <a:t>Manutenzione e assistenza tecnica</a:t>
                      </a:r>
                    </a:p>
                  </a:txBody>
                  <a:tcPr/>
                </a:tc>
                <a:extLst>
                  <a:ext uri="{0D108BD9-81ED-4DB2-BD59-A6C34878D82A}">
                    <a16:rowId xmlns:a16="http://schemas.microsoft.com/office/drawing/2014/main" xmlns="" val="10004"/>
                  </a:ext>
                </a:extLst>
              </a:tr>
              <a:tr h="370840">
                <a:tc>
                  <a:txBody>
                    <a:bodyPr/>
                    <a:lstStyle/>
                    <a:p>
                      <a:endParaRPr lang="it-IT" sz="1600" b="0" dirty="0"/>
                    </a:p>
                  </a:txBody>
                  <a:tcPr>
                    <a:solidFill>
                      <a:schemeClr val="accent2">
                        <a:lumMod val="40000"/>
                        <a:lumOff val="60000"/>
                      </a:schemeClr>
                    </a:solidFill>
                  </a:tcPr>
                </a:tc>
                <a:tc>
                  <a:txBody>
                    <a:bodyPr/>
                    <a:lstStyle/>
                    <a:p>
                      <a:r>
                        <a:rPr lang="it-IT" sz="1600" b="1" dirty="0"/>
                        <a:t>Gestione delle acque e risanamento ambientale</a:t>
                      </a:r>
                    </a:p>
                  </a:txBody>
                  <a:tcPr/>
                </a:tc>
                <a:extLst>
                  <a:ext uri="{0D108BD9-81ED-4DB2-BD59-A6C34878D82A}">
                    <a16:rowId xmlns:a16="http://schemas.microsoft.com/office/drawing/2014/main" xmlns="" val="10005"/>
                  </a:ext>
                </a:extLst>
              </a:tr>
              <a:tr h="370840">
                <a:tc>
                  <a:txBody>
                    <a:bodyPr/>
                    <a:lstStyle/>
                    <a:p>
                      <a:endParaRPr lang="it-IT" sz="1600" b="0" dirty="0"/>
                    </a:p>
                  </a:txBody>
                  <a:tcPr>
                    <a:solidFill>
                      <a:schemeClr val="accent2">
                        <a:lumMod val="20000"/>
                        <a:lumOff val="80000"/>
                      </a:schemeClr>
                    </a:solidFill>
                  </a:tcPr>
                </a:tc>
                <a:tc>
                  <a:txBody>
                    <a:bodyPr/>
                    <a:lstStyle/>
                    <a:p>
                      <a:r>
                        <a:rPr lang="it-IT" sz="1600" b="1" dirty="0"/>
                        <a:t>Servizi commerciali</a:t>
                      </a:r>
                    </a:p>
                  </a:txBody>
                  <a:tcPr/>
                </a:tc>
                <a:extLst>
                  <a:ext uri="{0D108BD9-81ED-4DB2-BD59-A6C34878D82A}">
                    <a16:rowId xmlns:a16="http://schemas.microsoft.com/office/drawing/2014/main" xmlns="" val="10006"/>
                  </a:ext>
                </a:extLst>
              </a:tr>
              <a:tr h="370840">
                <a:tc>
                  <a:txBody>
                    <a:bodyPr/>
                    <a:lstStyle/>
                    <a:p>
                      <a:r>
                        <a:rPr lang="it-IT" sz="1500" b="0" dirty="0"/>
                        <a:t>Enogastronomia e ospitalità alberghiera</a:t>
                      </a:r>
                    </a:p>
                  </a:txBody>
                  <a:tcPr>
                    <a:solidFill>
                      <a:schemeClr val="accent2">
                        <a:lumMod val="40000"/>
                        <a:lumOff val="60000"/>
                      </a:schemeClr>
                    </a:solidFill>
                  </a:tcPr>
                </a:tc>
                <a:tc>
                  <a:txBody>
                    <a:bodyPr/>
                    <a:lstStyle/>
                    <a:p>
                      <a:r>
                        <a:rPr lang="it-IT" sz="1600" b="1" dirty="0"/>
                        <a:t>Enogastronomia e ospitalità alberghiera</a:t>
                      </a:r>
                    </a:p>
                  </a:txBody>
                  <a:tcPr/>
                </a:tc>
                <a:extLst>
                  <a:ext uri="{0D108BD9-81ED-4DB2-BD59-A6C34878D82A}">
                    <a16:rowId xmlns:a16="http://schemas.microsoft.com/office/drawing/2014/main" xmlns="" val="10007"/>
                  </a:ext>
                </a:extLst>
              </a:tr>
              <a:tr h="370840">
                <a:tc>
                  <a:txBody>
                    <a:bodyPr/>
                    <a:lstStyle/>
                    <a:p>
                      <a:endParaRPr lang="it-IT" sz="1600" b="0" dirty="0"/>
                    </a:p>
                  </a:txBody>
                  <a:tcPr>
                    <a:solidFill>
                      <a:schemeClr val="accent2">
                        <a:lumMod val="20000"/>
                        <a:lumOff val="80000"/>
                      </a:schemeClr>
                    </a:solidFill>
                  </a:tcPr>
                </a:tc>
                <a:tc>
                  <a:txBody>
                    <a:bodyPr/>
                    <a:lstStyle/>
                    <a:p>
                      <a:r>
                        <a:rPr lang="it-IT" sz="1600" b="1" dirty="0"/>
                        <a:t>Servizi culturali e dello spettacolo</a:t>
                      </a:r>
                    </a:p>
                  </a:txBody>
                  <a:tcPr/>
                </a:tc>
                <a:extLst>
                  <a:ext uri="{0D108BD9-81ED-4DB2-BD59-A6C34878D82A}">
                    <a16:rowId xmlns:a16="http://schemas.microsoft.com/office/drawing/2014/main" xmlns="" val="10008"/>
                  </a:ext>
                </a:extLst>
              </a:tr>
              <a:tr h="370840">
                <a:tc>
                  <a:txBody>
                    <a:bodyPr/>
                    <a:lstStyle/>
                    <a:p>
                      <a:r>
                        <a:rPr lang="it-IT" sz="1600" b="0" dirty="0"/>
                        <a:t>Servizi socio-sanitari</a:t>
                      </a:r>
                    </a:p>
                  </a:txBody>
                  <a:tcPr>
                    <a:solidFill>
                      <a:schemeClr val="accent2">
                        <a:lumMod val="40000"/>
                        <a:lumOff val="60000"/>
                      </a:schemeClr>
                    </a:solidFill>
                  </a:tcPr>
                </a:tc>
                <a:tc>
                  <a:txBody>
                    <a:bodyPr/>
                    <a:lstStyle/>
                    <a:p>
                      <a:r>
                        <a:rPr lang="it-IT" sz="1600" b="1" dirty="0"/>
                        <a:t>Servizi per la sanità e l'assistenza sociale</a:t>
                      </a:r>
                    </a:p>
                  </a:txBody>
                  <a:tcPr/>
                </a:tc>
                <a:extLst>
                  <a:ext uri="{0D108BD9-81ED-4DB2-BD59-A6C34878D82A}">
                    <a16:rowId xmlns:a16="http://schemas.microsoft.com/office/drawing/2014/main" xmlns="" val="10009"/>
                  </a:ext>
                </a:extLst>
              </a:tr>
              <a:tr h="370840">
                <a:tc>
                  <a:txBody>
                    <a:bodyPr/>
                    <a:lstStyle/>
                    <a:p>
                      <a:endParaRPr lang="it-IT" sz="1600" b="0" dirty="0"/>
                    </a:p>
                  </a:txBody>
                  <a:tcPr>
                    <a:solidFill>
                      <a:schemeClr val="accent2">
                        <a:lumMod val="20000"/>
                        <a:lumOff val="80000"/>
                      </a:schemeClr>
                    </a:solidFill>
                  </a:tcPr>
                </a:tc>
                <a:tc>
                  <a:txBody>
                    <a:bodyPr/>
                    <a:lstStyle/>
                    <a:p>
                      <a:r>
                        <a:rPr lang="it-IT" sz="1600" b="1" dirty="0"/>
                        <a:t>Arti ausiliarie delle professioni sanitarie: odontotecnico</a:t>
                      </a:r>
                    </a:p>
                  </a:txBody>
                  <a:tcPr/>
                </a:tc>
                <a:extLst>
                  <a:ext uri="{0D108BD9-81ED-4DB2-BD59-A6C34878D82A}">
                    <a16:rowId xmlns:a16="http://schemas.microsoft.com/office/drawing/2014/main" xmlns="" val="10010"/>
                  </a:ext>
                </a:extLst>
              </a:tr>
              <a:tr h="370840">
                <a:tc>
                  <a:txBody>
                    <a:bodyPr/>
                    <a:lstStyle/>
                    <a:p>
                      <a:endParaRPr lang="it-IT" sz="1600" b="0" dirty="0"/>
                    </a:p>
                  </a:txBody>
                  <a:tcPr>
                    <a:solidFill>
                      <a:schemeClr val="accent2">
                        <a:lumMod val="40000"/>
                        <a:lumOff val="60000"/>
                      </a:schemeClr>
                    </a:solidFill>
                  </a:tcPr>
                </a:tc>
                <a:tc>
                  <a:txBody>
                    <a:bodyPr/>
                    <a:lstStyle/>
                    <a:p>
                      <a:r>
                        <a:rPr lang="it-IT" sz="1600" b="1" dirty="0"/>
                        <a:t>Arti ausiliarie delle professioni sanitarie: ottico</a:t>
                      </a:r>
                    </a:p>
                  </a:txBody>
                  <a:tcPr/>
                </a:tc>
                <a:extLst>
                  <a:ext uri="{0D108BD9-81ED-4DB2-BD59-A6C34878D82A}">
                    <a16:rowId xmlns:a16="http://schemas.microsoft.com/office/drawing/2014/main" xmlns="" val="10011"/>
                  </a:ext>
                </a:extLst>
              </a:tr>
            </a:tbl>
          </a:graphicData>
        </a:graphic>
      </p:graphicFrame>
      <p:sp>
        <p:nvSpPr>
          <p:cNvPr id="6" name="CasellaDiTesto 5"/>
          <p:cNvSpPr txBox="1"/>
          <p:nvPr/>
        </p:nvSpPr>
        <p:spPr>
          <a:xfrm>
            <a:off x="767569" y="188640"/>
            <a:ext cx="7656834" cy="523220"/>
          </a:xfrm>
          <a:prstGeom prst="rect">
            <a:avLst/>
          </a:prstGeom>
          <a:noFill/>
        </p:spPr>
        <p:txBody>
          <a:bodyPr wrap="square" rtlCol="0">
            <a:spAutoFit/>
          </a:bodyPr>
          <a:lstStyle/>
          <a:p>
            <a:pPr algn="ctr"/>
            <a:r>
              <a:rPr lang="it-IT" sz="2800" b="1" dirty="0" err="1">
                <a:solidFill>
                  <a:srgbClr val="FF0000"/>
                </a:solidFill>
                <a:effectLst>
                  <a:outerShdw blurRad="38100" dist="38100" dir="2700000" algn="tl">
                    <a:srgbClr val="000000">
                      <a:alpha val="43137"/>
                    </a:srgbClr>
                  </a:outerShdw>
                </a:effectLst>
              </a:rPr>
              <a:t>D.Lgs.</a:t>
            </a:r>
            <a:r>
              <a:rPr lang="it-IT" sz="2800" b="1" dirty="0">
                <a:solidFill>
                  <a:srgbClr val="FF0000"/>
                </a:solidFill>
                <a:effectLst>
                  <a:outerShdw blurRad="38100" dist="38100" dir="2700000" algn="tl">
                    <a:srgbClr val="000000">
                      <a:alpha val="43137"/>
                    </a:srgbClr>
                  </a:outerShdw>
                </a:effectLst>
              </a:rPr>
              <a:t> 61/17</a:t>
            </a:r>
          </a:p>
        </p:txBody>
      </p:sp>
      <p:sp>
        <p:nvSpPr>
          <p:cNvPr id="7" name="Rettangolo 6"/>
          <p:cNvSpPr/>
          <p:nvPr/>
        </p:nvSpPr>
        <p:spPr>
          <a:xfrm>
            <a:off x="287735" y="836712"/>
            <a:ext cx="8640960" cy="830997"/>
          </a:xfrm>
          <a:prstGeom prst="rect">
            <a:avLst/>
          </a:prstGeom>
        </p:spPr>
        <p:txBody>
          <a:bodyPr wrap="square">
            <a:spAutoFit/>
          </a:bodyPr>
          <a:lstStyle/>
          <a:p>
            <a:r>
              <a:rPr lang="it-IT" sz="2400" b="1" dirty="0">
                <a:solidFill>
                  <a:srgbClr val="002060"/>
                </a:solidFill>
              </a:rPr>
              <a:t>ART. 3</a:t>
            </a:r>
          </a:p>
          <a:p>
            <a:r>
              <a:rPr lang="it-IT" sz="2400" b="1" dirty="0">
                <a:solidFill>
                  <a:srgbClr val="002060"/>
                </a:solidFill>
              </a:rPr>
              <a:t>(Indirizzi di studi)</a:t>
            </a:r>
          </a:p>
        </p:txBody>
      </p:sp>
      <p:pic>
        <p:nvPicPr>
          <p:cNvPr id="4105" name="Picture 9" descr="C:\Users\Administrator\Pictures\new-ribbon.png"/>
          <p:cNvPicPr>
            <a:picLocks noChangeAspect="1" noChangeArrowheads="1"/>
          </p:cNvPicPr>
          <p:nvPr/>
        </p:nvPicPr>
        <p:blipFill>
          <a:blip r:embed="rId3" cstate="email">
            <a:extLst>
              <a:ext uri="{28A0092B-C50C-407E-A947-70E740481C1C}">
                <a14:useLocalDpi xmlns:a14="http://schemas.microsoft.com/office/drawing/2010/main" xmlns=""/>
              </a:ext>
            </a:extLst>
          </a:blip>
          <a:srcRect/>
          <a:stretch>
            <a:fillRect/>
          </a:stretch>
        </p:blipFill>
        <p:spPr bwMode="auto">
          <a:xfrm>
            <a:off x="7938138" y="1667709"/>
            <a:ext cx="1011019" cy="999019"/>
          </a:xfrm>
          <a:prstGeom prst="rect">
            <a:avLst/>
          </a:prstGeom>
          <a:noFill/>
          <a:extLst>
            <a:ext uri="{909E8E84-426E-40DD-AFC4-6F175D3DCCD1}">
              <a14:hiddenFill xmlns:a14="http://schemas.microsoft.com/office/drawing/2010/main" xmlns="">
                <a:solidFill>
                  <a:srgbClr val="FFFFFF"/>
                </a:solidFill>
              </a14:hiddenFill>
            </a:ext>
          </a:extLst>
        </p:spPr>
      </p:pic>
      <p:pic>
        <p:nvPicPr>
          <p:cNvPr id="2050" name="Picture 2" descr="logovoltadegemmis"/>
          <p:cNvPicPr>
            <a:picLocks noChangeAspect="1" noChangeArrowheads="1"/>
          </p:cNvPicPr>
          <p:nvPr/>
        </p:nvPicPr>
        <p:blipFill>
          <a:blip r:embed="rId4" cstate="email">
            <a:extLst>
              <a:ext uri="{28A0092B-C50C-407E-A947-70E740481C1C}">
                <a14:useLocalDpi xmlns:a14="http://schemas.microsoft.com/office/drawing/2010/main" xmlns=""/>
              </a:ext>
            </a:extLst>
          </a:blip>
          <a:srcRect/>
          <a:stretch>
            <a:fillRect/>
          </a:stretch>
        </p:blipFill>
        <p:spPr bwMode="auto">
          <a:xfrm>
            <a:off x="8424403" y="2366962"/>
            <a:ext cx="311969" cy="263487"/>
          </a:xfrm>
          <a:prstGeom prst="rect">
            <a:avLst/>
          </a:prstGeom>
          <a:noFill/>
          <a:extLst>
            <a:ext uri="{909E8E84-426E-40DD-AFC4-6F175D3DCCD1}">
              <a14:hiddenFill xmlns:a14="http://schemas.microsoft.com/office/drawing/2010/main" xmlns="">
                <a:solidFill>
                  <a:srgbClr val="FFFFFF"/>
                </a:solidFill>
              </a14:hiddenFill>
            </a:ext>
          </a:extLst>
        </p:spPr>
      </p:pic>
      <p:pic>
        <p:nvPicPr>
          <p:cNvPr id="13" name="Picture 2" descr="logovoltadegemmis"/>
          <p:cNvPicPr>
            <a:picLocks noChangeAspect="1" noChangeArrowheads="1"/>
          </p:cNvPicPr>
          <p:nvPr/>
        </p:nvPicPr>
        <p:blipFill>
          <a:blip r:embed="rId4" cstate="email">
            <a:extLst>
              <a:ext uri="{28A0092B-C50C-407E-A947-70E740481C1C}">
                <a14:useLocalDpi xmlns:a14="http://schemas.microsoft.com/office/drawing/2010/main" xmlns=""/>
              </a:ext>
            </a:extLst>
          </a:blip>
          <a:srcRect/>
          <a:stretch>
            <a:fillRect/>
          </a:stretch>
        </p:blipFill>
        <p:spPr bwMode="auto">
          <a:xfrm>
            <a:off x="8424402" y="3081137"/>
            <a:ext cx="311969" cy="263487"/>
          </a:xfrm>
          <a:prstGeom prst="rect">
            <a:avLst/>
          </a:prstGeom>
          <a:noFill/>
          <a:extLst>
            <a:ext uri="{909E8E84-426E-40DD-AFC4-6F175D3DCCD1}">
              <a14:hiddenFill xmlns:a14="http://schemas.microsoft.com/office/drawing/2010/main" xmlns="">
                <a:solidFill>
                  <a:srgbClr val="FFFFFF"/>
                </a:solidFill>
              </a14:hiddenFill>
            </a:ext>
          </a:extLst>
        </p:spPr>
      </p:pic>
      <p:pic>
        <p:nvPicPr>
          <p:cNvPr id="14" name="Picture 2" descr="logovoltadegemmis"/>
          <p:cNvPicPr>
            <a:picLocks noChangeAspect="1" noChangeArrowheads="1"/>
          </p:cNvPicPr>
          <p:nvPr/>
        </p:nvPicPr>
        <p:blipFill>
          <a:blip r:embed="rId4" cstate="email">
            <a:extLst>
              <a:ext uri="{28A0092B-C50C-407E-A947-70E740481C1C}">
                <a14:useLocalDpi xmlns:a14="http://schemas.microsoft.com/office/drawing/2010/main" xmlns=""/>
              </a:ext>
            </a:extLst>
          </a:blip>
          <a:srcRect/>
          <a:stretch>
            <a:fillRect/>
          </a:stretch>
        </p:blipFill>
        <p:spPr bwMode="auto">
          <a:xfrm>
            <a:off x="8426706" y="4207096"/>
            <a:ext cx="311969" cy="263487"/>
          </a:xfrm>
          <a:prstGeom prst="rect">
            <a:avLst/>
          </a:prstGeom>
          <a:noFill/>
          <a:extLst>
            <a:ext uri="{909E8E84-426E-40DD-AFC4-6F175D3DCCD1}">
              <a14:hiddenFill xmlns:a14="http://schemas.microsoft.com/office/drawing/2010/main" xmlns="">
                <a:solidFill>
                  <a:srgbClr val="FFFFFF"/>
                </a:solidFill>
              </a14:hiddenFill>
            </a:ext>
          </a:extLst>
        </p:spPr>
      </p:pic>
      <p:pic>
        <p:nvPicPr>
          <p:cNvPr id="15" name="Picture 2" descr="logovoltadegemmis"/>
          <p:cNvPicPr>
            <a:picLocks noChangeAspect="1" noChangeArrowheads="1"/>
          </p:cNvPicPr>
          <p:nvPr/>
        </p:nvPicPr>
        <p:blipFill>
          <a:blip r:embed="rId4" cstate="email">
            <a:extLst>
              <a:ext uri="{28A0092B-C50C-407E-A947-70E740481C1C}">
                <a14:useLocalDpi xmlns:a14="http://schemas.microsoft.com/office/drawing/2010/main" xmlns=""/>
              </a:ext>
            </a:extLst>
          </a:blip>
          <a:srcRect/>
          <a:stretch>
            <a:fillRect/>
          </a:stretch>
        </p:blipFill>
        <p:spPr bwMode="auto">
          <a:xfrm>
            <a:off x="8424401" y="3461168"/>
            <a:ext cx="311969" cy="263487"/>
          </a:xfrm>
          <a:prstGeom prst="rect">
            <a:avLst/>
          </a:prstGeom>
          <a:noFill/>
          <a:extLst>
            <a:ext uri="{909E8E84-426E-40DD-AFC4-6F175D3DCCD1}">
              <a14:hiddenFill xmlns:a14="http://schemas.microsoft.com/office/drawing/2010/main" xmlns="">
                <a:solidFill>
                  <a:srgbClr val="FFFFFF"/>
                </a:solidFill>
              </a14:hiddenFill>
            </a:ext>
          </a:extLst>
        </p:spPr>
      </p:pic>
      <p:pic>
        <p:nvPicPr>
          <p:cNvPr id="16" name="Picture 2" descr="logovoltadegemmis"/>
          <p:cNvPicPr>
            <a:picLocks noChangeAspect="1" noChangeArrowheads="1"/>
          </p:cNvPicPr>
          <p:nvPr/>
        </p:nvPicPr>
        <p:blipFill>
          <a:blip r:embed="rId4" cstate="email">
            <a:extLst>
              <a:ext uri="{28A0092B-C50C-407E-A947-70E740481C1C}">
                <a14:useLocalDpi xmlns:a14="http://schemas.microsoft.com/office/drawing/2010/main" xmlns=""/>
              </a:ext>
            </a:extLst>
          </a:blip>
          <a:srcRect/>
          <a:stretch>
            <a:fillRect/>
          </a:stretch>
        </p:blipFill>
        <p:spPr bwMode="auto">
          <a:xfrm>
            <a:off x="8417604" y="5277261"/>
            <a:ext cx="311969" cy="26348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2401695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r>
              <a:rPr lang="it-IT"/>
              <a:t>Prof. Gioacchino SOMMA</a:t>
            </a:r>
          </a:p>
        </p:txBody>
      </p:sp>
      <p:sp>
        <p:nvSpPr>
          <p:cNvPr id="3" name="CasellaDiTesto 2"/>
          <p:cNvSpPr txBox="1"/>
          <p:nvPr/>
        </p:nvSpPr>
        <p:spPr>
          <a:xfrm>
            <a:off x="767569" y="188640"/>
            <a:ext cx="7656834" cy="523220"/>
          </a:xfrm>
          <a:prstGeom prst="rect">
            <a:avLst/>
          </a:prstGeom>
          <a:noFill/>
        </p:spPr>
        <p:txBody>
          <a:bodyPr wrap="square" rtlCol="0">
            <a:spAutoFit/>
          </a:bodyPr>
          <a:lstStyle/>
          <a:p>
            <a:pPr algn="ctr"/>
            <a:r>
              <a:rPr lang="it-IT" sz="2800" b="1" dirty="0" err="1">
                <a:solidFill>
                  <a:srgbClr val="FF0000"/>
                </a:solidFill>
                <a:effectLst>
                  <a:outerShdw blurRad="38100" dist="38100" dir="2700000" algn="tl">
                    <a:srgbClr val="000000">
                      <a:alpha val="43137"/>
                    </a:srgbClr>
                  </a:outerShdw>
                </a:effectLst>
              </a:rPr>
              <a:t>D.Lgs.</a:t>
            </a:r>
            <a:r>
              <a:rPr lang="it-IT" sz="2800" b="1" dirty="0">
                <a:solidFill>
                  <a:srgbClr val="FF0000"/>
                </a:solidFill>
                <a:effectLst>
                  <a:outerShdw blurRad="38100" dist="38100" dir="2700000" algn="tl">
                    <a:srgbClr val="000000">
                      <a:alpha val="43137"/>
                    </a:srgbClr>
                  </a:outerShdw>
                </a:effectLst>
              </a:rPr>
              <a:t> 61/17</a:t>
            </a:r>
          </a:p>
        </p:txBody>
      </p:sp>
      <p:sp>
        <p:nvSpPr>
          <p:cNvPr id="4" name="Rettangolo 3"/>
          <p:cNvSpPr/>
          <p:nvPr/>
        </p:nvSpPr>
        <p:spPr>
          <a:xfrm>
            <a:off x="287735" y="836712"/>
            <a:ext cx="8640960" cy="4154984"/>
          </a:xfrm>
          <a:prstGeom prst="rect">
            <a:avLst/>
          </a:prstGeom>
        </p:spPr>
        <p:txBody>
          <a:bodyPr wrap="square">
            <a:spAutoFit/>
          </a:bodyPr>
          <a:lstStyle/>
          <a:p>
            <a:r>
              <a:rPr lang="it-IT" sz="2400" b="1" dirty="0">
                <a:solidFill>
                  <a:srgbClr val="002060"/>
                </a:solidFill>
              </a:rPr>
              <a:t>ART. 3</a:t>
            </a:r>
          </a:p>
          <a:p>
            <a:r>
              <a:rPr lang="it-IT" sz="2400" b="1" dirty="0">
                <a:solidFill>
                  <a:srgbClr val="002060"/>
                </a:solidFill>
              </a:rPr>
              <a:t>(Indirizzi di studi)</a:t>
            </a:r>
          </a:p>
          <a:p>
            <a:endParaRPr lang="it-IT" sz="2400" dirty="0">
              <a:solidFill>
                <a:srgbClr val="002060"/>
              </a:solidFill>
            </a:endParaRPr>
          </a:p>
          <a:p>
            <a:pPr marL="457200" indent="-457200">
              <a:buFont typeface="+mj-lt"/>
              <a:buAutoNum type="arabicPeriod" startAt="2"/>
            </a:pPr>
            <a:r>
              <a:rPr lang="it-IT" sz="2400" dirty="0">
                <a:solidFill>
                  <a:srgbClr val="FF0000"/>
                </a:solidFill>
              </a:rPr>
              <a:t>I</a:t>
            </a:r>
            <a:r>
              <a:rPr lang="it-IT" sz="2400" b="1" dirty="0">
                <a:solidFill>
                  <a:srgbClr val="FF0000"/>
                </a:solidFill>
              </a:rPr>
              <a:t> quadri orari relativi agli indirizzi di studio di cui al comma I sono riportati </a:t>
            </a:r>
            <a:r>
              <a:rPr lang="it-IT" sz="2400" dirty="0">
                <a:solidFill>
                  <a:srgbClr val="FF0000"/>
                </a:solidFill>
              </a:rPr>
              <a:t>nell'Allegato B </a:t>
            </a:r>
            <a:r>
              <a:rPr lang="it-IT" sz="2400" b="1" dirty="0">
                <a:solidFill>
                  <a:srgbClr val="FF0000"/>
                </a:solidFill>
              </a:rPr>
              <a:t>(Decreto N. 9 del 27/07/2018 – Allegati 3)</a:t>
            </a:r>
            <a:r>
              <a:rPr lang="it-IT" sz="2400" dirty="0">
                <a:solidFill>
                  <a:srgbClr val="002060"/>
                </a:solidFill>
              </a:rPr>
              <a:t>, che costituisce parte integrante del presente decreto. Gli indirizzi di studio dell'ordinamento, di cui al decreto del Presidente della Repubblica 15 marzo 2010, n. 87, confluiscono negli indirizzi di studio di cui al comma 1 come riportato nell'Allegato C, che costituisce parte integrante del presente decreto.</a:t>
            </a:r>
          </a:p>
        </p:txBody>
      </p:sp>
    </p:spTree>
    <p:extLst>
      <p:ext uri="{BB962C8B-B14F-4D97-AF65-F5344CB8AC3E}">
        <p14:creationId xmlns:p14="http://schemas.microsoft.com/office/powerpoint/2010/main" xmlns="" val="74916549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6845</TotalTime>
  <Words>4249</Words>
  <Application>Microsoft Office PowerPoint</Application>
  <PresentationFormat>Presentazione su schermo (4:3)</PresentationFormat>
  <Paragraphs>559</Paragraphs>
  <Slides>51</Slides>
  <Notes>1</Notes>
  <HiddenSlides>0</HiddenSlides>
  <MMClips>0</MMClips>
  <ScaleCrop>false</ScaleCrop>
  <HeadingPairs>
    <vt:vector size="4" baseType="variant">
      <vt:variant>
        <vt:lpstr>Tema</vt:lpstr>
      </vt:variant>
      <vt:variant>
        <vt:i4>1</vt:i4>
      </vt:variant>
      <vt:variant>
        <vt:lpstr>Titoli diapositive</vt:lpstr>
      </vt:variant>
      <vt:variant>
        <vt:i4>51</vt:i4>
      </vt:variant>
    </vt:vector>
  </HeadingPairs>
  <TitlesOfParts>
    <vt:vector size="52" baseType="lpstr">
      <vt:lpstr>Tema di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Diapositiva 33</vt:lpstr>
      <vt:lpstr>Diapositiva 34</vt:lpstr>
      <vt:lpstr>Diapositiva 35</vt:lpstr>
      <vt:lpstr>Diapositiva 36</vt:lpstr>
      <vt:lpstr>Diapositiva 37</vt:lpstr>
      <vt:lpstr>Diapositiva 38</vt:lpstr>
      <vt:lpstr>Diapositiva 39</vt:lpstr>
      <vt:lpstr>Diapositiva 40</vt:lpstr>
      <vt:lpstr>Diapositiva 41</vt:lpstr>
      <vt:lpstr>Diapositiva 42</vt:lpstr>
      <vt:lpstr>Diapositiva 43</vt:lpstr>
      <vt:lpstr>Diapositiva 44</vt:lpstr>
      <vt:lpstr>Diapositiva 45</vt:lpstr>
      <vt:lpstr>Diapositiva 46</vt:lpstr>
      <vt:lpstr>Diapositiva 47</vt:lpstr>
      <vt:lpstr>Diapositiva 48</vt:lpstr>
      <vt:lpstr>Diapositiva 49</vt:lpstr>
      <vt:lpstr>Diapositiva 50</vt:lpstr>
      <vt:lpstr>Diapositiva 51</vt:lpstr>
    </vt:vector>
  </TitlesOfParts>
  <Company>Administrator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Administrator</dc:creator>
  <cp:lastModifiedBy>Microsoft</cp:lastModifiedBy>
  <cp:revision>201</cp:revision>
  <dcterms:created xsi:type="dcterms:W3CDTF">2017-10-03T13:39:03Z</dcterms:created>
  <dcterms:modified xsi:type="dcterms:W3CDTF">2019-01-16T08:03:08Z</dcterms:modified>
</cp:coreProperties>
</file>